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7772400" cy="10058400"/>
  <p:notesSz cx="7772400" cy="10058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02004" y="889761"/>
            <a:ext cx="5904230" cy="20593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b="1">
                <a:latin typeface="Arial"/>
                <a:cs typeface="Arial"/>
              </a:rPr>
              <a:t>Question</a:t>
            </a:r>
            <a:r>
              <a:rPr dirty="0" sz="1100" spc="-40" b="1">
                <a:latin typeface="Arial"/>
                <a:cs typeface="Arial"/>
              </a:rPr>
              <a:t> </a:t>
            </a:r>
            <a:r>
              <a:rPr dirty="0" sz="1100" spc="-25" b="1">
                <a:latin typeface="Arial"/>
                <a:cs typeface="Arial"/>
              </a:rPr>
              <a:t>3: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4"/>
              </a:spcBef>
            </a:pPr>
            <a:endParaRPr sz="1100">
              <a:latin typeface="Arial"/>
              <a:cs typeface="Arial"/>
            </a:endParaRPr>
          </a:p>
          <a:p>
            <a:pPr marL="12700" marR="5080">
              <a:lnSpc>
                <a:spcPct val="110500"/>
              </a:lnSpc>
            </a:pPr>
            <a:r>
              <a:rPr dirty="0" sz="1100">
                <a:latin typeface="Arial"/>
                <a:cs typeface="Arial"/>
              </a:rPr>
              <a:t>You</a:t>
            </a:r>
            <a:r>
              <a:rPr dirty="0" sz="1100" spc="-1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are</a:t>
            </a:r>
            <a:r>
              <a:rPr dirty="0" sz="1100" spc="-3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tasked</a:t>
            </a:r>
            <a:r>
              <a:rPr dirty="0" sz="1100" spc="-1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with</a:t>
            </a:r>
            <a:r>
              <a:rPr dirty="0" sz="1100" spc="-10">
                <a:latin typeface="Arial"/>
                <a:cs typeface="Arial"/>
              </a:rPr>
              <a:t> implementing</a:t>
            </a:r>
            <a:r>
              <a:rPr dirty="0" sz="1100" spc="-3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a</a:t>
            </a:r>
            <a:r>
              <a:rPr dirty="0" sz="1100" spc="-1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sentiment</a:t>
            </a:r>
            <a:r>
              <a:rPr dirty="0" sz="1100" spc="-1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analysis</a:t>
            </a:r>
            <a:r>
              <a:rPr dirty="0" sz="1100" spc="-2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system</a:t>
            </a:r>
            <a:r>
              <a:rPr dirty="0" sz="1100" spc="-5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for</a:t>
            </a:r>
            <a:r>
              <a:rPr dirty="0" sz="1100" spc="-2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social</a:t>
            </a:r>
            <a:r>
              <a:rPr dirty="0" sz="1100" spc="-2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media</a:t>
            </a:r>
            <a:r>
              <a:rPr dirty="0" sz="1100" spc="-3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posts</a:t>
            </a:r>
            <a:r>
              <a:rPr dirty="0" sz="1100" spc="-15">
                <a:latin typeface="Arial"/>
                <a:cs typeface="Arial"/>
              </a:rPr>
              <a:t> </a:t>
            </a:r>
            <a:r>
              <a:rPr dirty="0" sz="1100" spc="-10">
                <a:latin typeface="Arial"/>
                <a:cs typeface="Arial"/>
              </a:rPr>
              <a:t>using </a:t>
            </a:r>
            <a:r>
              <a:rPr dirty="0" sz="1100">
                <a:latin typeface="Arial"/>
                <a:cs typeface="Arial"/>
              </a:rPr>
              <a:t>deep</a:t>
            </a:r>
            <a:r>
              <a:rPr dirty="0" sz="1100" spc="-1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learning.</a:t>
            </a:r>
            <a:r>
              <a:rPr dirty="0" sz="1100" spc="-1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Describe</a:t>
            </a:r>
            <a:r>
              <a:rPr dirty="0" sz="1100" spc="-3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the</a:t>
            </a:r>
            <a:r>
              <a:rPr dirty="0" sz="1100" spc="-1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architecture</a:t>
            </a:r>
            <a:r>
              <a:rPr dirty="0" sz="1100" spc="-3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of</a:t>
            </a:r>
            <a:r>
              <a:rPr dirty="0" sz="1100" spc="-1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your</a:t>
            </a:r>
            <a:r>
              <a:rPr dirty="0" sz="1100" spc="-2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model,</a:t>
            </a:r>
            <a:r>
              <a:rPr dirty="0" sz="1100" spc="-15">
                <a:latin typeface="Arial"/>
                <a:cs typeface="Arial"/>
              </a:rPr>
              <a:t> </a:t>
            </a:r>
            <a:r>
              <a:rPr dirty="0" sz="1100" spc="-10">
                <a:latin typeface="Arial"/>
                <a:cs typeface="Arial"/>
              </a:rPr>
              <a:t>including</a:t>
            </a:r>
            <a:r>
              <a:rPr dirty="0" sz="1100" spc="-3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the</a:t>
            </a:r>
            <a:r>
              <a:rPr dirty="0" sz="1100" spc="-1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choice</a:t>
            </a:r>
            <a:r>
              <a:rPr dirty="0" sz="1100" spc="-3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of</a:t>
            </a:r>
            <a:r>
              <a:rPr dirty="0" sz="1100" spc="-1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neural</a:t>
            </a:r>
            <a:r>
              <a:rPr dirty="0" sz="1100" spc="-45">
                <a:latin typeface="Arial"/>
                <a:cs typeface="Arial"/>
              </a:rPr>
              <a:t> </a:t>
            </a:r>
            <a:r>
              <a:rPr dirty="0" sz="1100" spc="-10">
                <a:latin typeface="Arial"/>
                <a:cs typeface="Arial"/>
              </a:rPr>
              <a:t>network </a:t>
            </a:r>
            <a:r>
              <a:rPr dirty="0" sz="1100">
                <a:latin typeface="Arial"/>
                <a:cs typeface="Arial"/>
              </a:rPr>
              <a:t>layers</a:t>
            </a:r>
            <a:r>
              <a:rPr dirty="0" sz="1100" spc="-3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and </a:t>
            </a:r>
            <a:r>
              <a:rPr dirty="0" sz="1100" spc="-10">
                <a:latin typeface="Arial"/>
                <a:cs typeface="Arial"/>
              </a:rPr>
              <a:t>activation</a:t>
            </a:r>
            <a:r>
              <a:rPr dirty="0" sz="1100" spc="-4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functions.</a:t>
            </a:r>
            <a:r>
              <a:rPr dirty="0" sz="1100" spc="-2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Explain</a:t>
            </a:r>
            <a:r>
              <a:rPr dirty="0" sz="1100" spc="-2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how</a:t>
            </a:r>
            <a:r>
              <a:rPr dirty="0" sz="1100" spc="-1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you would</a:t>
            </a:r>
            <a:r>
              <a:rPr dirty="0" sz="1100" spc="-2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preprocess</a:t>
            </a:r>
            <a:r>
              <a:rPr dirty="0" sz="1100" spc="-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the</a:t>
            </a:r>
            <a:r>
              <a:rPr dirty="0" sz="1100" spc="-2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social</a:t>
            </a:r>
            <a:r>
              <a:rPr dirty="0" sz="1100" spc="-1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media</a:t>
            </a:r>
            <a:r>
              <a:rPr dirty="0" sz="1100" spc="-2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text</a:t>
            </a:r>
            <a:r>
              <a:rPr dirty="0" sz="1100" spc="-2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data </a:t>
            </a:r>
            <a:r>
              <a:rPr dirty="0" sz="1100" spc="-25">
                <a:latin typeface="Arial"/>
                <a:cs typeface="Arial"/>
              </a:rPr>
              <a:t>to </a:t>
            </a:r>
            <a:r>
              <a:rPr dirty="0" sz="1100">
                <a:latin typeface="Arial"/>
                <a:cs typeface="Arial"/>
              </a:rPr>
              <a:t>enhance</a:t>
            </a:r>
            <a:r>
              <a:rPr dirty="0" sz="1100" spc="-3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the</a:t>
            </a:r>
            <a:r>
              <a:rPr dirty="0" sz="1100" spc="-2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model’s</a:t>
            </a:r>
            <a:r>
              <a:rPr dirty="0" sz="1100" spc="-4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performance</a:t>
            </a:r>
            <a:r>
              <a:rPr dirty="0" sz="1100" spc="-3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.Integrate</a:t>
            </a:r>
            <a:r>
              <a:rPr dirty="0" sz="1100" spc="-2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your</a:t>
            </a:r>
            <a:r>
              <a:rPr dirty="0" sz="1100" spc="-5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sentiment</a:t>
            </a:r>
            <a:r>
              <a:rPr dirty="0" sz="1100" spc="-4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analysis</a:t>
            </a:r>
            <a:r>
              <a:rPr dirty="0" sz="1100" spc="-2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model</a:t>
            </a:r>
            <a:r>
              <a:rPr dirty="0" sz="1100" spc="-2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into</a:t>
            </a:r>
            <a:r>
              <a:rPr dirty="0" sz="1100" spc="-3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a</a:t>
            </a:r>
            <a:r>
              <a:rPr dirty="0" sz="1100" spc="-1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Django-</a:t>
            </a:r>
            <a:r>
              <a:rPr dirty="0" sz="1100" spc="-25">
                <a:latin typeface="Arial"/>
                <a:cs typeface="Arial"/>
              </a:rPr>
              <a:t>web </a:t>
            </a:r>
            <a:r>
              <a:rPr dirty="0" sz="1100" spc="-10">
                <a:latin typeface="Arial"/>
                <a:cs typeface="Arial"/>
              </a:rPr>
              <a:t>Application.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95"/>
              </a:spcBef>
            </a:pPr>
            <a:endParaRPr sz="1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100" spc="-10" b="1">
                <a:latin typeface="Arial"/>
                <a:cs typeface="Arial"/>
              </a:rPr>
              <a:t>Answer: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40"/>
              </a:spcBef>
            </a:pPr>
            <a:endParaRPr sz="1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200" spc="-10" b="1">
                <a:latin typeface="Gill Sans MT"/>
                <a:cs typeface="Gill Sans MT"/>
              </a:rPr>
              <a:t>Sentiment_analysis_model.py</a:t>
            </a:r>
            <a:endParaRPr sz="1200">
              <a:latin typeface="Gill Sans MT"/>
              <a:cs typeface="Gill Sans MT"/>
            </a:endParaRP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00" y="3182366"/>
            <a:ext cx="5943600" cy="425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02004" y="889761"/>
            <a:ext cx="5956935" cy="25685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50" spc="-70" b="1">
                <a:latin typeface="Gill Sans MT"/>
                <a:cs typeface="Gill Sans MT"/>
              </a:rPr>
              <a:t>Architecture</a:t>
            </a:r>
            <a:r>
              <a:rPr dirty="0" sz="1650" spc="-45" b="1">
                <a:latin typeface="Gill Sans MT"/>
                <a:cs typeface="Gill Sans MT"/>
              </a:rPr>
              <a:t> </a:t>
            </a:r>
            <a:r>
              <a:rPr dirty="0" sz="1650" spc="-10" b="1">
                <a:latin typeface="Gill Sans MT"/>
                <a:cs typeface="Gill Sans MT"/>
              </a:rPr>
              <a:t>Explanation</a:t>
            </a:r>
            <a:endParaRPr sz="1650">
              <a:latin typeface="Gill Sans MT"/>
              <a:cs typeface="Gill Sans MT"/>
            </a:endParaRPr>
          </a:p>
          <a:p>
            <a:pPr marL="12700" marR="157480">
              <a:lnSpc>
                <a:spcPct val="114500"/>
              </a:lnSpc>
              <a:spcBef>
                <a:spcPts val="1405"/>
              </a:spcBef>
            </a:pPr>
            <a:r>
              <a:rPr dirty="0" sz="1200" spc="-65">
                <a:solidFill>
                  <a:srgbClr val="374151"/>
                </a:solidFill>
                <a:latin typeface="Noto Mono"/>
                <a:cs typeface="Noto Mono"/>
              </a:rPr>
              <a:t>The</a:t>
            </a:r>
            <a:r>
              <a:rPr dirty="0" sz="1200" spc="-409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45">
                <a:solidFill>
                  <a:srgbClr val="374151"/>
                </a:solidFill>
                <a:latin typeface="Noto Mono"/>
                <a:cs typeface="Noto Mono"/>
              </a:rPr>
              <a:t>sentiment</a:t>
            </a:r>
            <a:r>
              <a:rPr dirty="0" sz="1200" spc="-40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90">
                <a:solidFill>
                  <a:srgbClr val="374151"/>
                </a:solidFill>
                <a:latin typeface="Noto Mono"/>
                <a:cs typeface="Noto Mono"/>
              </a:rPr>
              <a:t>analysis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70">
                <a:solidFill>
                  <a:srgbClr val="374151"/>
                </a:solidFill>
                <a:latin typeface="Noto Mono"/>
                <a:cs typeface="Noto Mono"/>
              </a:rPr>
              <a:t>model</a:t>
            </a:r>
            <a:r>
              <a:rPr dirty="0" sz="1200" spc="-37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05">
                <a:solidFill>
                  <a:srgbClr val="374151"/>
                </a:solidFill>
                <a:latin typeface="Noto Mono"/>
                <a:cs typeface="Noto Mono"/>
              </a:rPr>
              <a:t>uses</a:t>
            </a:r>
            <a:r>
              <a:rPr dirty="0" sz="1200" spc="-39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80">
                <a:solidFill>
                  <a:srgbClr val="374151"/>
                </a:solidFill>
                <a:latin typeface="Noto Mono"/>
                <a:cs typeface="Noto Mono"/>
              </a:rPr>
              <a:t>an</a:t>
            </a:r>
            <a:r>
              <a:rPr dirty="0" sz="1200" spc="-38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50">
                <a:solidFill>
                  <a:srgbClr val="374151"/>
                </a:solidFill>
                <a:latin typeface="Noto Mono"/>
                <a:cs typeface="Noto Mono"/>
              </a:rPr>
              <a:t>LSTM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20">
                <a:solidFill>
                  <a:srgbClr val="374151"/>
                </a:solidFill>
                <a:latin typeface="Noto Mono"/>
                <a:cs typeface="Noto Mono"/>
              </a:rPr>
              <a:t>(Long</a:t>
            </a:r>
            <a:r>
              <a:rPr dirty="0" sz="1200" spc="-39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95">
                <a:solidFill>
                  <a:srgbClr val="374151"/>
                </a:solidFill>
                <a:latin typeface="Noto Mono"/>
                <a:cs typeface="Noto Mono"/>
              </a:rPr>
              <a:t>Short-</a:t>
            </a:r>
            <a:r>
              <a:rPr dirty="0" sz="1200" spc="-40">
                <a:solidFill>
                  <a:srgbClr val="374151"/>
                </a:solidFill>
                <a:latin typeface="Noto Mono"/>
                <a:cs typeface="Noto Mono"/>
              </a:rPr>
              <a:t>Term</a:t>
            </a:r>
            <a:r>
              <a:rPr dirty="0" sz="1200" spc="-39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50">
                <a:solidFill>
                  <a:srgbClr val="374151"/>
                </a:solidFill>
                <a:latin typeface="Noto Mono"/>
                <a:cs typeface="Noto Mono"/>
              </a:rPr>
              <a:t>Memory)</a:t>
            </a:r>
            <a:r>
              <a:rPr dirty="0" sz="1200" spc="-40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0">
                <a:solidFill>
                  <a:srgbClr val="374151"/>
                </a:solidFill>
                <a:latin typeface="Noto Mono"/>
                <a:cs typeface="Noto Mono"/>
              </a:rPr>
              <a:t>neural </a:t>
            </a:r>
            <a:r>
              <a:rPr dirty="0" sz="1200" spc="-165">
                <a:solidFill>
                  <a:srgbClr val="374151"/>
                </a:solidFill>
                <a:latin typeface="Noto Mono"/>
                <a:cs typeface="Noto Mono"/>
              </a:rPr>
              <a:t>network,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35">
                <a:solidFill>
                  <a:srgbClr val="374151"/>
                </a:solidFill>
                <a:latin typeface="Noto Mono"/>
                <a:cs typeface="Noto Mono"/>
              </a:rPr>
              <a:t>known</a:t>
            </a:r>
            <a:r>
              <a:rPr dirty="0" sz="1200" spc="-37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29">
                <a:solidFill>
                  <a:srgbClr val="374151"/>
                </a:solidFill>
                <a:latin typeface="Noto Mono"/>
                <a:cs typeface="Noto Mono"/>
              </a:rPr>
              <a:t>for</a:t>
            </a:r>
            <a:r>
              <a:rPr dirty="0" sz="1200" spc="-39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65">
                <a:solidFill>
                  <a:srgbClr val="374151"/>
                </a:solidFill>
                <a:latin typeface="Noto Mono"/>
                <a:cs typeface="Noto Mono"/>
              </a:rPr>
              <a:t>handling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85">
                <a:solidFill>
                  <a:srgbClr val="374151"/>
                </a:solidFill>
                <a:latin typeface="Noto Mono"/>
                <a:cs typeface="Noto Mono"/>
              </a:rPr>
              <a:t>sequential</a:t>
            </a:r>
            <a:r>
              <a:rPr dirty="0" sz="1200" spc="-36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45">
                <a:solidFill>
                  <a:srgbClr val="374151"/>
                </a:solidFill>
                <a:latin typeface="Noto Mono"/>
                <a:cs typeface="Noto Mono"/>
              </a:rPr>
              <a:t>data</a:t>
            </a:r>
            <a:r>
              <a:rPr dirty="0" sz="1200" spc="-36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54">
                <a:solidFill>
                  <a:srgbClr val="374151"/>
                </a:solidFill>
                <a:latin typeface="Noto Mono"/>
                <a:cs typeface="Noto Mono"/>
              </a:rPr>
              <a:t>effectively.</a:t>
            </a:r>
            <a:r>
              <a:rPr dirty="0" sz="1200" spc="-39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65">
                <a:solidFill>
                  <a:srgbClr val="374151"/>
                </a:solidFill>
                <a:latin typeface="Noto Mono"/>
                <a:cs typeface="Noto Mono"/>
              </a:rPr>
              <a:t>The</a:t>
            </a:r>
            <a:r>
              <a:rPr dirty="0" sz="1200" spc="-40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04">
                <a:solidFill>
                  <a:srgbClr val="374151"/>
                </a:solidFill>
                <a:latin typeface="Noto Mono"/>
                <a:cs typeface="Noto Mono"/>
              </a:rPr>
              <a:t>architecture</a:t>
            </a:r>
            <a:r>
              <a:rPr dirty="0" sz="1200" spc="-37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80">
                <a:solidFill>
                  <a:srgbClr val="374151"/>
                </a:solidFill>
                <a:latin typeface="Noto Mono"/>
                <a:cs typeface="Noto Mono"/>
              </a:rPr>
              <a:t>includes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5">
                <a:solidFill>
                  <a:srgbClr val="374151"/>
                </a:solidFill>
                <a:latin typeface="Noto Mono"/>
                <a:cs typeface="Noto Mono"/>
              </a:rPr>
              <a:t>an </a:t>
            </a:r>
            <a:r>
              <a:rPr dirty="0" sz="1200" spc="-70">
                <a:solidFill>
                  <a:srgbClr val="374151"/>
                </a:solidFill>
                <a:latin typeface="Noto Mono"/>
                <a:cs typeface="Noto Mono"/>
              </a:rPr>
              <a:t>Embedding</a:t>
            </a:r>
            <a:r>
              <a:rPr dirty="0" sz="1200" spc="-39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25">
                <a:solidFill>
                  <a:srgbClr val="374151"/>
                </a:solidFill>
                <a:latin typeface="Noto Mono"/>
                <a:cs typeface="Noto Mono"/>
              </a:rPr>
              <a:t>layer</a:t>
            </a:r>
            <a:r>
              <a:rPr dirty="0" sz="1200" spc="-39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29">
                <a:solidFill>
                  <a:srgbClr val="374151"/>
                </a:solidFill>
                <a:latin typeface="Noto Mono"/>
                <a:cs typeface="Noto Mono"/>
              </a:rPr>
              <a:t>for</a:t>
            </a:r>
            <a:r>
              <a:rPr dirty="0" sz="1200" spc="-39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65">
                <a:solidFill>
                  <a:srgbClr val="374151"/>
                </a:solidFill>
                <a:latin typeface="Noto Mono"/>
                <a:cs typeface="Noto Mono"/>
              </a:rPr>
              <a:t>word</a:t>
            </a:r>
            <a:r>
              <a:rPr dirty="0" sz="1200" spc="-39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04">
                <a:solidFill>
                  <a:srgbClr val="374151"/>
                </a:solidFill>
                <a:latin typeface="Noto Mono"/>
                <a:cs typeface="Noto Mono"/>
              </a:rPr>
              <a:t>representation,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80">
                <a:solidFill>
                  <a:srgbClr val="374151"/>
                </a:solidFill>
                <a:latin typeface="Noto Mono"/>
                <a:cs typeface="Noto Mono"/>
              </a:rPr>
              <a:t>an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60">
                <a:solidFill>
                  <a:srgbClr val="374151"/>
                </a:solidFill>
                <a:latin typeface="Noto Mono"/>
                <a:cs typeface="Noto Mono"/>
              </a:rPr>
              <a:t>LSTM</a:t>
            </a:r>
            <a:r>
              <a:rPr dirty="0" sz="1200" spc="-38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29">
                <a:solidFill>
                  <a:srgbClr val="374151"/>
                </a:solidFill>
                <a:latin typeface="Noto Mono"/>
                <a:cs typeface="Noto Mono"/>
              </a:rPr>
              <a:t>layer</a:t>
            </a:r>
            <a:r>
              <a:rPr dirty="0" sz="1200" spc="-39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29">
                <a:solidFill>
                  <a:srgbClr val="374151"/>
                </a:solidFill>
                <a:latin typeface="Noto Mono"/>
                <a:cs typeface="Noto Mono"/>
              </a:rPr>
              <a:t>for</a:t>
            </a:r>
            <a:r>
              <a:rPr dirty="0" sz="1200" spc="-39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85">
                <a:solidFill>
                  <a:srgbClr val="374151"/>
                </a:solidFill>
                <a:latin typeface="Noto Mono"/>
                <a:cs typeface="Noto Mono"/>
              </a:rPr>
              <a:t>sequential</a:t>
            </a:r>
            <a:r>
              <a:rPr dirty="0" sz="1200" spc="-40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25">
                <a:solidFill>
                  <a:srgbClr val="374151"/>
                </a:solidFill>
                <a:latin typeface="Noto Mono"/>
                <a:cs typeface="Noto Mono"/>
              </a:rPr>
              <a:t>analysis,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70">
                <a:solidFill>
                  <a:srgbClr val="374151"/>
                </a:solidFill>
                <a:latin typeface="Noto Mono"/>
                <a:cs typeface="Noto Mono"/>
              </a:rPr>
              <a:t>and</a:t>
            </a:r>
            <a:r>
              <a:rPr dirty="0" sz="1200" spc="-40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50">
                <a:solidFill>
                  <a:srgbClr val="374151"/>
                </a:solidFill>
                <a:latin typeface="Noto Mono"/>
                <a:cs typeface="Noto Mono"/>
              </a:rPr>
              <a:t>a </a:t>
            </a:r>
            <a:r>
              <a:rPr dirty="0" sz="1200" spc="-70">
                <a:solidFill>
                  <a:srgbClr val="374151"/>
                </a:solidFill>
                <a:latin typeface="Noto Mono"/>
                <a:cs typeface="Noto Mono"/>
              </a:rPr>
              <a:t>Dense</a:t>
            </a:r>
            <a:r>
              <a:rPr dirty="0" sz="1200" spc="-40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25">
                <a:solidFill>
                  <a:srgbClr val="374151"/>
                </a:solidFill>
                <a:latin typeface="Noto Mono"/>
                <a:cs typeface="Noto Mono"/>
              </a:rPr>
              <a:t>layer</a:t>
            </a:r>
            <a:r>
              <a:rPr dirty="0" sz="1200" spc="-39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75">
                <a:solidFill>
                  <a:srgbClr val="374151"/>
                </a:solidFill>
                <a:latin typeface="Noto Mono"/>
                <a:cs typeface="Noto Mono"/>
              </a:rPr>
              <a:t>with</a:t>
            </a:r>
            <a:r>
              <a:rPr dirty="0" sz="1200" spc="-37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05">
                <a:solidFill>
                  <a:srgbClr val="374151"/>
                </a:solidFill>
                <a:latin typeface="Noto Mono"/>
                <a:cs typeface="Noto Mono"/>
              </a:rPr>
              <a:t>softmax</a:t>
            </a:r>
            <a:r>
              <a:rPr dirty="0" sz="1200" spc="-36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15">
                <a:solidFill>
                  <a:srgbClr val="374151"/>
                </a:solidFill>
                <a:latin typeface="Noto Mono"/>
                <a:cs typeface="Noto Mono"/>
              </a:rPr>
              <a:t>activation</a:t>
            </a:r>
            <a:r>
              <a:rPr dirty="0" sz="1200" spc="-37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29">
                <a:solidFill>
                  <a:srgbClr val="374151"/>
                </a:solidFill>
                <a:latin typeface="Noto Mono"/>
                <a:cs typeface="Noto Mono"/>
              </a:rPr>
              <a:t>for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25">
                <a:solidFill>
                  <a:srgbClr val="374151"/>
                </a:solidFill>
                <a:latin typeface="Noto Mono"/>
                <a:cs typeface="Noto Mono"/>
              </a:rPr>
              <a:t>multi-</a:t>
            </a:r>
            <a:r>
              <a:rPr dirty="0" sz="1200" spc="-175">
                <a:solidFill>
                  <a:srgbClr val="374151"/>
                </a:solidFill>
                <a:latin typeface="Noto Mono"/>
                <a:cs typeface="Noto Mono"/>
              </a:rPr>
              <a:t>class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45">
                <a:solidFill>
                  <a:srgbClr val="374151"/>
                </a:solidFill>
                <a:latin typeface="Noto Mono"/>
                <a:cs typeface="Noto Mono"/>
              </a:rPr>
              <a:t>sentiment</a:t>
            </a:r>
            <a:r>
              <a:rPr dirty="0" sz="1200" spc="-37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70">
                <a:solidFill>
                  <a:srgbClr val="374151"/>
                </a:solidFill>
                <a:latin typeface="Noto Mono"/>
                <a:cs typeface="Noto Mono"/>
              </a:rPr>
              <a:t>classification.</a:t>
            </a:r>
            <a:endParaRPr sz="1200">
              <a:latin typeface="Noto Mono"/>
              <a:cs typeface="Noto Mono"/>
            </a:endParaRPr>
          </a:p>
          <a:p>
            <a:pPr>
              <a:lnSpc>
                <a:spcPct val="100000"/>
              </a:lnSpc>
              <a:spcBef>
                <a:spcPts val="305"/>
              </a:spcBef>
            </a:pPr>
            <a:endParaRPr sz="1200">
              <a:latin typeface="Noto Mono"/>
              <a:cs typeface="Noto Mono"/>
            </a:endParaRPr>
          </a:p>
          <a:p>
            <a:pPr marL="12700">
              <a:lnSpc>
                <a:spcPct val="100000"/>
              </a:lnSpc>
            </a:pPr>
            <a:r>
              <a:rPr dirty="0" sz="1650" spc="-10" b="1">
                <a:latin typeface="Gill Sans MT"/>
                <a:cs typeface="Gill Sans MT"/>
              </a:rPr>
              <a:t>Preprocessing</a:t>
            </a:r>
            <a:endParaRPr sz="1650">
              <a:latin typeface="Gill Sans MT"/>
              <a:cs typeface="Gill Sans MT"/>
            </a:endParaRPr>
          </a:p>
          <a:p>
            <a:pPr marL="12700" marR="5080">
              <a:lnSpc>
                <a:spcPct val="114199"/>
              </a:lnSpc>
              <a:spcBef>
                <a:spcPts val="1410"/>
              </a:spcBef>
            </a:pPr>
            <a:r>
              <a:rPr dirty="0" sz="1200" spc="-155">
                <a:solidFill>
                  <a:srgbClr val="374151"/>
                </a:solidFill>
                <a:latin typeface="Noto Mono"/>
                <a:cs typeface="Noto Mono"/>
              </a:rPr>
              <a:t>Text</a:t>
            </a:r>
            <a:r>
              <a:rPr dirty="0" sz="1200" spc="-409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40">
                <a:solidFill>
                  <a:srgbClr val="374151"/>
                </a:solidFill>
                <a:latin typeface="Noto Mono"/>
                <a:cs typeface="Noto Mono"/>
              </a:rPr>
              <a:t>data</a:t>
            </a:r>
            <a:r>
              <a:rPr dirty="0" sz="1200" spc="-40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75">
                <a:solidFill>
                  <a:srgbClr val="374151"/>
                </a:solidFill>
                <a:latin typeface="Noto Mono"/>
                <a:cs typeface="Noto Mono"/>
              </a:rPr>
              <a:t>is</a:t>
            </a:r>
            <a:r>
              <a:rPr dirty="0" sz="1200" spc="-36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65">
                <a:solidFill>
                  <a:srgbClr val="374151"/>
                </a:solidFill>
                <a:latin typeface="Noto Mono"/>
                <a:cs typeface="Noto Mono"/>
              </a:rPr>
              <a:t>tokenized</a:t>
            </a:r>
            <a:r>
              <a:rPr dirty="0" sz="1200" spc="-37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70">
                <a:solidFill>
                  <a:srgbClr val="374151"/>
                </a:solidFill>
                <a:latin typeface="Noto Mono"/>
                <a:cs typeface="Noto Mono"/>
              </a:rPr>
              <a:t>and</a:t>
            </a:r>
            <a:r>
              <a:rPr dirty="0" sz="1200" spc="-40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95">
                <a:solidFill>
                  <a:srgbClr val="374151"/>
                </a:solidFill>
                <a:latin typeface="Noto Mono"/>
                <a:cs typeface="Noto Mono"/>
              </a:rPr>
              <a:t>sequences</a:t>
            </a:r>
            <a:r>
              <a:rPr dirty="0" sz="1200" spc="-36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75">
                <a:solidFill>
                  <a:srgbClr val="374151"/>
                </a:solidFill>
                <a:latin typeface="Noto Mono"/>
                <a:cs typeface="Noto Mono"/>
              </a:rPr>
              <a:t>are</a:t>
            </a:r>
            <a:r>
              <a:rPr dirty="0" sz="1200" spc="-409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70">
                <a:solidFill>
                  <a:srgbClr val="374151"/>
                </a:solidFill>
                <a:latin typeface="Noto Mono"/>
                <a:cs typeface="Noto Mono"/>
              </a:rPr>
              <a:t>padded</a:t>
            </a:r>
            <a:r>
              <a:rPr dirty="0" sz="1200" spc="-37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00">
                <a:solidFill>
                  <a:srgbClr val="374151"/>
                </a:solidFill>
                <a:latin typeface="Noto Mono"/>
                <a:cs typeface="Noto Mono"/>
              </a:rPr>
              <a:t>to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35">
                <a:solidFill>
                  <a:srgbClr val="374151"/>
                </a:solidFill>
                <a:latin typeface="Noto Mono"/>
                <a:cs typeface="Noto Mono"/>
              </a:rPr>
              <a:t>ensure</a:t>
            </a:r>
            <a:r>
              <a:rPr dirty="0" sz="1200" spc="-409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80">
                <a:solidFill>
                  <a:srgbClr val="374151"/>
                </a:solidFill>
                <a:latin typeface="Noto Mono"/>
                <a:cs typeface="Noto Mono"/>
              </a:rPr>
              <a:t>consistent</a:t>
            </a:r>
            <a:r>
              <a:rPr dirty="0" sz="1200" spc="-40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95">
                <a:solidFill>
                  <a:srgbClr val="374151"/>
                </a:solidFill>
                <a:latin typeface="Noto Mono"/>
                <a:cs typeface="Noto Mono"/>
              </a:rPr>
              <a:t>input</a:t>
            </a:r>
            <a:r>
              <a:rPr dirty="0" sz="1200" spc="-40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15">
                <a:solidFill>
                  <a:srgbClr val="374151"/>
                </a:solidFill>
                <a:latin typeface="Noto Mono"/>
                <a:cs typeface="Noto Mono"/>
              </a:rPr>
              <a:t>length.</a:t>
            </a:r>
            <a:r>
              <a:rPr dirty="0" sz="1200" spc="-40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5">
                <a:solidFill>
                  <a:srgbClr val="374151"/>
                </a:solidFill>
                <a:latin typeface="Noto Mono"/>
                <a:cs typeface="Noto Mono"/>
              </a:rPr>
              <a:t>The </a:t>
            </a:r>
            <a:r>
              <a:rPr dirty="0" sz="1200" spc="-155">
                <a:solidFill>
                  <a:srgbClr val="374151"/>
                </a:solidFill>
                <a:latin typeface="Noto Mono"/>
                <a:cs typeface="Noto Mono"/>
              </a:rPr>
              <a:t>Tokenizer</a:t>
            </a:r>
            <a:r>
              <a:rPr dirty="0" sz="1200" spc="-40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75">
                <a:solidFill>
                  <a:srgbClr val="374151"/>
                </a:solidFill>
                <a:latin typeface="Noto Mono"/>
                <a:cs typeface="Noto Mono"/>
              </a:rPr>
              <a:t>is</a:t>
            </a:r>
            <a:r>
              <a:rPr dirty="0" sz="1200" spc="-39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360">
                <a:solidFill>
                  <a:srgbClr val="374151"/>
                </a:solidFill>
                <a:latin typeface="Noto Mono"/>
                <a:cs typeface="Noto Mono"/>
              </a:rPr>
              <a:t>fit</a:t>
            </a:r>
            <a:r>
              <a:rPr dirty="0" sz="1200" spc="-409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55">
                <a:solidFill>
                  <a:srgbClr val="374151"/>
                </a:solidFill>
                <a:latin typeface="Noto Mono"/>
                <a:cs typeface="Noto Mono"/>
              </a:rPr>
              <a:t>on</a:t>
            </a:r>
            <a:r>
              <a:rPr dirty="0" sz="1200" spc="-39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75">
                <a:solidFill>
                  <a:srgbClr val="374151"/>
                </a:solidFill>
                <a:latin typeface="Noto Mono"/>
                <a:cs typeface="Noto Mono"/>
              </a:rPr>
              <a:t>the</a:t>
            </a:r>
            <a:r>
              <a:rPr dirty="0" sz="1200" spc="-39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29">
                <a:solidFill>
                  <a:srgbClr val="374151"/>
                </a:solidFill>
                <a:latin typeface="Noto Mono"/>
                <a:cs typeface="Noto Mono"/>
              </a:rPr>
              <a:t>training</a:t>
            </a:r>
            <a:r>
              <a:rPr dirty="0" sz="1200" spc="-40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15">
                <a:solidFill>
                  <a:srgbClr val="374151"/>
                </a:solidFill>
                <a:latin typeface="Noto Mono"/>
                <a:cs typeface="Noto Mono"/>
              </a:rPr>
              <a:t>data,</a:t>
            </a:r>
            <a:r>
              <a:rPr dirty="0" sz="1200" spc="-39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70">
                <a:solidFill>
                  <a:srgbClr val="374151"/>
                </a:solidFill>
                <a:latin typeface="Noto Mono"/>
                <a:cs typeface="Noto Mono"/>
              </a:rPr>
              <a:t>and</a:t>
            </a:r>
            <a:r>
              <a:rPr dirty="0" sz="1200" spc="-40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95">
                <a:solidFill>
                  <a:srgbClr val="374151"/>
                </a:solidFill>
                <a:latin typeface="Noto Mono"/>
                <a:cs typeface="Noto Mono"/>
              </a:rPr>
              <a:t>sequences</a:t>
            </a:r>
            <a:r>
              <a:rPr dirty="0" sz="1200" spc="-39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75">
                <a:solidFill>
                  <a:srgbClr val="374151"/>
                </a:solidFill>
                <a:latin typeface="Noto Mono"/>
                <a:cs typeface="Noto Mono"/>
              </a:rPr>
              <a:t>are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50">
                <a:solidFill>
                  <a:srgbClr val="374151"/>
                </a:solidFill>
                <a:latin typeface="Noto Mono"/>
                <a:cs typeface="Noto Mono"/>
              </a:rPr>
              <a:t>converted</a:t>
            </a:r>
            <a:r>
              <a:rPr dirty="0" sz="1200" spc="-37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00">
                <a:solidFill>
                  <a:srgbClr val="374151"/>
                </a:solidFill>
                <a:latin typeface="Noto Mono"/>
                <a:cs typeface="Noto Mono"/>
              </a:rPr>
              <a:t>to</a:t>
            </a:r>
            <a:r>
              <a:rPr dirty="0" sz="1200" spc="-39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55">
                <a:solidFill>
                  <a:srgbClr val="374151"/>
                </a:solidFill>
                <a:latin typeface="Noto Mono"/>
                <a:cs typeface="Noto Mono"/>
              </a:rPr>
              <a:t>numerical</a:t>
            </a:r>
            <a:r>
              <a:rPr dirty="0" sz="1200" spc="-37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0">
                <a:solidFill>
                  <a:srgbClr val="374151"/>
                </a:solidFill>
                <a:latin typeface="Noto Mono"/>
                <a:cs typeface="Noto Mono"/>
              </a:rPr>
              <a:t>format </a:t>
            </a:r>
            <a:r>
              <a:rPr dirty="0" sz="1200" spc="-229">
                <a:solidFill>
                  <a:srgbClr val="374151"/>
                </a:solidFill>
                <a:latin typeface="Noto Mono"/>
                <a:cs typeface="Noto Mono"/>
              </a:rPr>
              <a:t>for</a:t>
            </a:r>
            <a:r>
              <a:rPr dirty="0" sz="1200" spc="-39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70">
                <a:solidFill>
                  <a:srgbClr val="374151"/>
                </a:solidFill>
                <a:latin typeface="Noto Mono"/>
                <a:cs typeface="Noto Mono"/>
              </a:rPr>
              <a:t>model</a:t>
            </a:r>
            <a:r>
              <a:rPr dirty="0" sz="1200" spc="-39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35">
                <a:solidFill>
                  <a:srgbClr val="374151"/>
                </a:solidFill>
                <a:latin typeface="Noto Mono"/>
                <a:cs typeface="Noto Mono"/>
              </a:rPr>
              <a:t>input.</a:t>
            </a:r>
            <a:r>
              <a:rPr dirty="0" sz="1200" spc="-39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35">
                <a:solidFill>
                  <a:srgbClr val="374151"/>
                </a:solidFill>
                <a:latin typeface="Noto Mono"/>
                <a:cs typeface="Noto Mono"/>
              </a:rPr>
              <a:t>Sentiment</a:t>
            </a:r>
            <a:r>
              <a:rPr dirty="0" sz="1200" spc="-37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10">
                <a:solidFill>
                  <a:srgbClr val="374151"/>
                </a:solidFill>
                <a:latin typeface="Noto Mono"/>
                <a:cs typeface="Noto Mono"/>
              </a:rPr>
              <a:t>labels</a:t>
            </a:r>
            <a:r>
              <a:rPr dirty="0" sz="1200" spc="-38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65">
                <a:solidFill>
                  <a:srgbClr val="374151"/>
                </a:solidFill>
                <a:latin typeface="Noto Mono"/>
                <a:cs typeface="Noto Mono"/>
              </a:rPr>
              <a:t>are</a:t>
            </a:r>
            <a:r>
              <a:rPr dirty="0" sz="1200" spc="-40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145">
                <a:solidFill>
                  <a:srgbClr val="374151"/>
                </a:solidFill>
                <a:latin typeface="Noto Mono"/>
                <a:cs typeface="Noto Mono"/>
              </a:rPr>
              <a:t>converted</a:t>
            </a:r>
            <a:r>
              <a:rPr dirty="0" sz="1200" spc="-40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00">
                <a:solidFill>
                  <a:srgbClr val="374151"/>
                </a:solidFill>
                <a:latin typeface="Noto Mono"/>
                <a:cs typeface="Noto Mono"/>
              </a:rPr>
              <a:t>to</a:t>
            </a:r>
            <a:r>
              <a:rPr dirty="0" sz="1200" spc="-380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00">
                <a:solidFill>
                  <a:srgbClr val="374151"/>
                </a:solidFill>
                <a:latin typeface="Noto Mono"/>
                <a:cs typeface="Noto Mono"/>
              </a:rPr>
              <a:t>categorical</a:t>
            </a:r>
            <a:r>
              <a:rPr dirty="0" sz="1200" spc="-365">
                <a:solidFill>
                  <a:srgbClr val="374151"/>
                </a:solidFill>
                <a:latin typeface="Noto Mono"/>
                <a:cs typeface="Noto Mono"/>
              </a:rPr>
              <a:t> </a:t>
            </a:r>
            <a:r>
              <a:rPr dirty="0" sz="1200" spc="-20">
                <a:solidFill>
                  <a:srgbClr val="374151"/>
                </a:solidFill>
                <a:latin typeface="Noto Mono"/>
                <a:cs typeface="Noto Mono"/>
              </a:rPr>
              <a:t>format.</a:t>
            </a:r>
            <a:endParaRPr sz="1200">
              <a:latin typeface="Noto Mono"/>
              <a:cs typeface="Noto Mono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902004" y="3646170"/>
            <a:ext cx="122682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50" b="1">
                <a:latin typeface="Gill Sans MT"/>
                <a:cs typeface="Gill Sans MT"/>
              </a:rPr>
              <a:t>File</a:t>
            </a:r>
            <a:r>
              <a:rPr dirty="0" sz="2400" spc="-90" b="1">
                <a:latin typeface="Gill Sans MT"/>
                <a:cs typeface="Gill Sans MT"/>
              </a:rPr>
              <a:t> </a:t>
            </a:r>
            <a:r>
              <a:rPr dirty="0" sz="2400" spc="-105" b="1">
                <a:latin typeface="Gill Sans MT"/>
                <a:cs typeface="Gill Sans MT"/>
              </a:rPr>
              <a:t>Tree</a:t>
            </a:r>
            <a:endParaRPr sz="2400">
              <a:latin typeface="Gill Sans MT"/>
              <a:cs typeface="Gill Sans MT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2004" y="4618735"/>
            <a:ext cx="2331720" cy="4474210"/>
          </a:xfrm>
          <a:prstGeom prst="rect">
            <a:avLst/>
          </a:prstGeom>
        </p:spPr>
        <p:txBody>
          <a:bodyPr wrap="square" lIns="0" tIns="368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dirty="0" sz="1200" spc="-45">
                <a:latin typeface="Noto Mono"/>
                <a:cs typeface="Noto Mono"/>
              </a:rPr>
              <a:t>django_web_app/</a:t>
            </a:r>
            <a:endParaRPr sz="1200">
              <a:latin typeface="Noto Mono"/>
              <a:cs typeface="Noto Mono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manage.py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myapp/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│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init.py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│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settings.py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│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urls.py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dirty="0" sz="1200">
                <a:latin typeface="Arial"/>
                <a:cs typeface="Arial"/>
              </a:rPr>
              <a:t>│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└──</a:t>
            </a:r>
            <a:r>
              <a:rPr dirty="0" sz="1200" spc="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wsgi.py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templates/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200">
                <a:latin typeface="Arial"/>
                <a:cs typeface="Arial"/>
              </a:rPr>
              <a:t>│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└──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index.html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└──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sentiment_analysis_app/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init.py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admin.py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apps.py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migrations/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dirty="0" sz="1200">
                <a:latin typeface="Arial"/>
                <a:cs typeface="Arial"/>
              </a:rPr>
              <a:t>│</a:t>
            </a:r>
            <a:r>
              <a:rPr dirty="0" sz="1200" spc="-25">
                <a:latin typeface="Arial"/>
                <a:cs typeface="Arial"/>
              </a:rPr>
              <a:t> </a:t>
            </a:r>
            <a:r>
              <a:rPr dirty="0" sz="1200">
                <a:latin typeface="Arial"/>
                <a:cs typeface="Arial"/>
              </a:rPr>
              <a:t>└──</a:t>
            </a:r>
            <a:r>
              <a:rPr dirty="0" sz="1200" spc="-2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init.py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15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models.py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tests.py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200">
                <a:latin typeface="Arial"/>
                <a:cs typeface="Arial"/>
              </a:rPr>
              <a:t>├──</a:t>
            </a:r>
            <a:r>
              <a:rPr dirty="0" sz="1200" spc="-5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views.py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└──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templates/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└──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sentiment_analysis.html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>
                <a:latin typeface="Arial"/>
                <a:cs typeface="Arial"/>
              </a:rPr>
              <a:t>└──</a:t>
            </a:r>
            <a:r>
              <a:rPr dirty="0" sz="1200" spc="-40">
                <a:latin typeface="Arial"/>
                <a:cs typeface="Arial"/>
              </a:rPr>
              <a:t> </a:t>
            </a:r>
            <a:r>
              <a:rPr dirty="0" sz="1200" spc="-10">
                <a:latin typeface="Arial"/>
                <a:cs typeface="Arial"/>
              </a:rPr>
              <a:t>result.html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dirty="0" sz="1200" spc="-10" b="1">
                <a:latin typeface="Gill Sans MT"/>
                <a:cs typeface="Gill Sans MT"/>
              </a:rPr>
              <a:t>django_web_app/myapp/views.py</a:t>
            </a:r>
            <a:endParaRPr sz="120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02004" y="1139697"/>
            <a:ext cx="5674360" cy="60960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900" spc="-20" b="1">
                <a:latin typeface="Gill Sans MT"/>
                <a:cs typeface="Gill Sans MT"/>
              </a:rPr>
              <a:t>code</a:t>
            </a:r>
            <a:endParaRPr sz="900">
              <a:latin typeface="Gill Sans MT"/>
              <a:cs typeface="Gill Sans MT"/>
            </a:endParaRPr>
          </a:p>
          <a:p>
            <a:pPr marL="12700" marR="2901315">
              <a:lnSpc>
                <a:spcPct val="126400"/>
              </a:lnSpc>
              <a:spcBef>
                <a:spcPts val="560"/>
              </a:spcBef>
            </a:pPr>
            <a:r>
              <a:rPr dirty="0" sz="950" spc="145" b="0">
                <a:latin typeface="Roboto Condensed Light"/>
                <a:cs typeface="Roboto Condensed Light"/>
              </a:rPr>
              <a:t>from</a:t>
            </a:r>
            <a:r>
              <a:rPr dirty="0" sz="950" spc="360" b="0">
                <a:latin typeface="Roboto Condensed Light"/>
                <a:cs typeface="Roboto Condensed Light"/>
              </a:rPr>
              <a:t> </a:t>
            </a:r>
            <a:r>
              <a:rPr dirty="0" sz="950" spc="185" b="0">
                <a:latin typeface="Roboto Condensed Light"/>
                <a:cs typeface="Roboto Condensed Light"/>
              </a:rPr>
              <a:t>django.shortcuts</a:t>
            </a:r>
            <a:r>
              <a:rPr dirty="0" sz="950" spc="360" b="0">
                <a:latin typeface="Roboto Condensed Light"/>
                <a:cs typeface="Roboto Condensed Light"/>
              </a:rPr>
              <a:t> </a:t>
            </a:r>
            <a:r>
              <a:rPr dirty="0" sz="950" spc="175" b="0">
                <a:latin typeface="Roboto Condensed Light"/>
                <a:cs typeface="Roboto Condensed Light"/>
              </a:rPr>
              <a:t>import</a:t>
            </a:r>
            <a:r>
              <a:rPr dirty="0" sz="950" spc="365" b="0">
                <a:latin typeface="Roboto Condensed Light"/>
                <a:cs typeface="Roboto Condensed Light"/>
              </a:rPr>
              <a:t> </a:t>
            </a:r>
            <a:r>
              <a:rPr dirty="0" sz="950" spc="175" b="0">
                <a:latin typeface="Roboto Condensed Light"/>
                <a:cs typeface="Roboto Condensed Light"/>
              </a:rPr>
              <a:t>render </a:t>
            </a:r>
            <a:r>
              <a:rPr dirty="0" sz="950" spc="145" b="0">
                <a:latin typeface="Roboto Condensed Light"/>
                <a:cs typeface="Roboto Condensed Light"/>
              </a:rPr>
              <a:t>from</a:t>
            </a:r>
            <a:r>
              <a:rPr dirty="0" sz="950" spc="355" b="0">
                <a:latin typeface="Roboto Condensed Light"/>
                <a:cs typeface="Roboto Condensed Light"/>
              </a:rPr>
              <a:t> </a:t>
            </a:r>
            <a:r>
              <a:rPr dirty="0" sz="950" spc="190" b="0">
                <a:latin typeface="Roboto Condensed Light"/>
                <a:cs typeface="Roboto Condensed Light"/>
              </a:rPr>
              <a:t>django.http</a:t>
            </a:r>
            <a:r>
              <a:rPr dirty="0" sz="950" spc="360" b="0">
                <a:latin typeface="Roboto Condensed Light"/>
                <a:cs typeface="Roboto Condensed Light"/>
              </a:rPr>
              <a:t> </a:t>
            </a:r>
            <a:r>
              <a:rPr dirty="0" sz="950" spc="175" b="0">
                <a:latin typeface="Roboto Condensed Light"/>
                <a:cs typeface="Roboto Condensed Light"/>
              </a:rPr>
              <a:t>import</a:t>
            </a:r>
            <a:r>
              <a:rPr dirty="0" sz="950" spc="385" b="0">
                <a:latin typeface="Roboto Condensed Light"/>
                <a:cs typeface="Roboto Condensed Light"/>
              </a:rPr>
              <a:t> </a:t>
            </a:r>
            <a:r>
              <a:rPr dirty="0" sz="950" spc="130" b="0">
                <a:latin typeface="Roboto Condensed Light"/>
                <a:cs typeface="Roboto Condensed Light"/>
              </a:rPr>
              <a:t>HttpResponse </a:t>
            </a:r>
            <a:r>
              <a:rPr dirty="0" sz="950" spc="145" b="0">
                <a:latin typeface="Roboto Condensed Light"/>
                <a:cs typeface="Roboto Condensed Light"/>
              </a:rPr>
              <a:t>from</a:t>
            </a:r>
            <a:r>
              <a:rPr dirty="0" sz="950" spc="355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.forms</a:t>
            </a:r>
            <a:r>
              <a:rPr dirty="0" sz="950" spc="385" b="0">
                <a:latin typeface="Roboto Condensed Light"/>
                <a:cs typeface="Roboto Condensed Light"/>
              </a:rPr>
              <a:t> </a:t>
            </a:r>
            <a:r>
              <a:rPr dirty="0" sz="950" spc="170" b="0">
                <a:latin typeface="Roboto Condensed Light"/>
                <a:cs typeface="Roboto Condensed Light"/>
              </a:rPr>
              <a:t>import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140" b="0">
                <a:latin typeface="Roboto Condensed Light"/>
                <a:cs typeface="Roboto Condensed Light"/>
              </a:rPr>
              <a:t>SocialMediaPostForm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dirty="0" sz="950" spc="145" b="0">
                <a:latin typeface="Roboto Condensed Light"/>
                <a:cs typeface="Roboto Condensed Light"/>
              </a:rPr>
              <a:t>from</a:t>
            </a:r>
            <a:r>
              <a:rPr dirty="0" sz="950" spc="365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.sentiment_analysis_model</a:t>
            </a:r>
            <a:r>
              <a:rPr dirty="0" sz="950" spc="400" b="0">
                <a:latin typeface="Roboto Condensed Light"/>
                <a:cs typeface="Roboto Condensed Light"/>
              </a:rPr>
              <a:t> </a:t>
            </a:r>
            <a:r>
              <a:rPr dirty="0" sz="950" spc="175" b="0">
                <a:latin typeface="Roboto Condensed Light"/>
                <a:cs typeface="Roboto Condensed Light"/>
              </a:rPr>
              <a:t>import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70" b="0">
                <a:latin typeface="Roboto Condensed Light"/>
                <a:cs typeface="Roboto Condensed Light"/>
              </a:rPr>
              <a:t>model,</a:t>
            </a:r>
            <a:r>
              <a:rPr dirty="0" sz="950" spc="395" b="0">
                <a:latin typeface="Roboto Condensed Light"/>
                <a:cs typeface="Roboto Condensed Light"/>
              </a:rPr>
              <a:t> </a:t>
            </a:r>
            <a:r>
              <a:rPr dirty="0" sz="950" spc="220" b="0">
                <a:latin typeface="Roboto Condensed Light"/>
                <a:cs typeface="Roboto Condensed Light"/>
              </a:rPr>
              <a:t>tokenizer,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30" b="0">
                <a:latin typeface="Roboto Condensed Light"/>
                <a:cs typeface="Roboto Condensed Light"/>
              </a:rPr>
              <a:t>pad_sequences</a:t>
            </a:r>
            <a:endParaRPr sz="950">
              <a:latin typeface="Roboto Condensed Light"/>
              <a:cs typeface="Roboto Condensed Light"/>
            </a:endParaRPr>
          </a:p>
          <a:p>
            <a:pPr>
              <a:lnSpc>
                <a:spcPct val="100000"/>
              </a:lnSpc>
              <a:spcBef>
                <a:spcPts val="484"/>
              </a:spcBef>
            </a:pP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950" spc="190" b="0">
                <a:latin typeface="Roboto Condensed Light"/>
                <a:cs typeface="Roboto Condensed Light"/>
              </a:rPr>
              <a:t>def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200" b="0">
                <a:latin typeface="Roboto Condensed Light"/>
                <a:cs typeface="Roboto Condensed Light"/>
              </a:rPr>
              <a:t>index(request):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340" b="0">
                <a:latin typeface="Roboto Condensed Light"/>
                <a:cs typeface="Roboto Condensed Light"/>
              </a:rPr>
              <a:t>if</a:t>
            </a:r>
            <a:r>
              <a:rPr dirty="0" sz="950" spc="390" b="0">
                <a:latin typeface="Roboto Condensed Light"/>
                <a:cs typeface="Roboto Condensed Light"/>
              </a:rPr>
              <a:t> </a:t>
            </a:r>
            <a:r>
              <a:rPr dirty="0" sz="950" spc="160" b="0">
                <a:latin typeface="Roboto Condensed Light"/>
                <a:cs typeface="Roboto Condensed Light"/>
              </a:rPr>
              <a:t>request.method</a:t>
            </a:r>
            <a:r>
              <a:rPr dirty="0" sz="950" spc="390" b="0">
                <a:latin typeface="Roboto Condensed Light"/>
                <a:cs typeface="Roboto Condensed Light"/>
              </a:rPr>
              <a:t> </a:t>
            </a:r>
            <a:r>
              <a:rPr dirty="0" sz="950" spc="120" b="0">
                <a:latin typeface="Roboto Condensed Light"/>
                <a:cs typeface="Roboto Condensed Light"/>
              </a:rPr>
              <a:t>==</a:t>
            </a:r>
            <a:r>
              <a:rPr dirty="0" sz="950" spc="365" b="0">
                <a:latin typeface="Roboto Condensed Light"/>
                <a:cs typeface="Roboto Condensed Light"/>
              </a:rPr>
              <a:t> </a:t>
            </a:r>
            <a:r>
              <a:rPr dirty="0" sz="950" spc="200" b="0">
                <a:latin typeface="Roboto Condensed Light"/>
                <a:cs typeface="Roboto Condensed Light"/>
              </a:rPr>
              <a:t>'POST':</a:t>
            </a:r>
            <a:endParaRPr sz="950">
              <a:latin typeface="Roboto Condensed Light"/>
              <a:cs typeface="Roboto Condensed Light"/>
            </a:endParaRPr>
          </a:p>
          <a:p>
            <a:pPr marL="85725" marR="2681605">
              <a:lnSpc>
                <a:spcPct val="126299"/>
              </a:lnSpc>
            </a:pPr>
            <a:r>
              <a:rPr dirty="0" sz="950" spc="145" b="0">
                <a:latin typeface="Roboto Condensed Light"/>
                <a:cs typeface="Roboto Condensed Light"/>
              </a:rPr>
              <a:t>form</a:t>
            </a:r>
            <a:r>
              <a:rPr dirty="0" sz="950" spc="345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=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50" b="0">
                <a:latin typeface="Roboto Condensed Light"/>
                <a:cs typeface="Roboto Condensed Light"/>
              </a:rPr>
              <a:t>SocialMediaPostForm(request.POST) </a:t>
            </a:r>
            <a:r>
              <a:rPr dirty="0" sz="950" spc="340" b="0">
                <a:latin typeface="Roboto Condensed Light"/>
                <a:cs typeface="Roboto Condensed Light"/>
              </a:rPr>
              <a:t>if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225" b="0">
                <a:latin typeface="Roboto Condensed Light"/>
                <a:cs typeface="Roboto Condensed Light"/>
              </a:rPr>
              <a:t>form.is_valid():</a:t>
            </a:r>
            <a:endParaRPr sz="950">
              <a:latin typeface="Roboto Condensed Light"/>
              <a:cs typeface="Roboto Condensed Light"/>
            </a:endParaRPr>
          </a:p>
          <a:p>
            <a:pPr marL="85725" marR="3044825">
              <a:lnSpc>
                <a:spcPct val="126299"/>
              </a:lnSpc>
            </a:pPr>
            <a:r>
              <a:rPr dirty="0" sz="950" spc="229" b="0">
                <a:latin typeface="Roboto Condensed Light"/>
                <a:cs typeface="Roboto Condensed Light"/>
              </a:rPr>
              <a:t>text</a:t>
            </a:r>
            <a:r>
              <a:rPr dirty="0" sz="950" spc="345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=</a:t>
            </a:r>
            <a:r>
              <a:rPr dirty="0" sz="950" spc="375" b="0">
                <a:latin typeface="Roboto Condensed Light"/>
                <a:cs typeface="Roboto Condensed Light"/>
              </a:rPr>
              <a:t> </a:t>
            </a:r>
            <a:r>
              <a:rPr dirty="0" sz="950" spc="204" b="0">
                <a:latin typeface="Roboto Condensed Light"/>
                <a:cs typeface="Roboto Condensed Light"/>
              </a:rPr>
              <a:t>form.cleaned_data['text'] </a:t>
            </a:r>
            <a:r>
              <a:rPr dirty="0" sz="950" spc="165" b="0">
                <a:latin typeface="Roboto Condensed Light"/>
                <a:cs typeface="Roboto Condensed Light"/>
              </a:rPr>
              <a:t>sentiment</a:t>
            </a:r>
            <a:r>
              <a:rPr dirty="0" sz="950" spc="385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=</a:t>
            </a:r>
            <a:r>
              <a:rPr dirty="0" sz="950" spc="360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analyze_sentiment(text)</a:t>
            </a:r>
            <a:endParaRPr sz="950">
              <a:latin typeface="Roboto Condensed Light"/>
              <a:cs typeface="Roboto Condensed Light"/>
            </a:endParaRPr>
          </a:p>
          <a:p>
            <a:pPr marL="85725" marR="5080">
              <a:lnSpc>
                <a:spcPts val="1440"/>
              </a:lnSpc>
              <a:spcBef>
                <a:spcPts val="100"/>
              </a:spcBef>
            </a:pPr>
            <a:r>
              <a:rPr dirty="0" sz="950" spc="210" b="0">
                <a:latin typeface="Roboto Condensed Light"/>
                <a:cs typeface="Roboto Condensed Light"/>
              </a:rPr>
              <a:t>return</a:t>
            </a:r>
            <a:r>
              <a:rPr dirty="0" sz="950" spc="395" b="0">
                <a:latin typeface="Roboto Condensed Light"/>
                <a:cs typeface="Roboto Condensed Light"/>
              </a:rPr>
              <a:t> </a:t>
            </a:r>
            <a:r>
              <a:rPr dirty="0" sz="950" spc="204" b="0">
                <a:latin typeface="Roboto Condensed Light"/>
                <a:cs typeface="Roboto Condensed Light"/>
              </a:rPr>
              <a:t>render(request,</a:t>
            </a:r>
            <a:r>
              <a:rPr dirty="0" sz="950" spc="395" b="0">
                <a:latin typeface="Roboto Condensed Light"/>
                <a:cs typeface="Roboto Condensed Light"/>
              </a:rPr>
              <a:t> </a:t>
            </a:r>
            <a:r>
              <a:rPr dirty="0" sz="950" spc="254" b="0">
                <a:latin typeface="Roboto Condensed Light"/>
                <a:cs typeface="Roboto Condensed Light"/>
              </a:rPr>
              <a:t>'result.html',</a:t>
            </a:r>
            <a:r>
              <a:rPr dirty="0" sz="950" spc="395" b="0">
                <a:latin typeface="Roboto Condensed Light"/>
                <a:cs typeface="Roboto Condensed Light"/>
              </a:rPr>
              <a:t> </a:t>
            </a:r>
            <a:r>
              <a:rPr dirty="0" sz="950" spc="295" b="0">
                <a:latin typeface="Roboto Condensed Light"/>
                <a:cs typeface="Roboto Condensed Light"/>
              </a:rPr>
              <a:t>{'text':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260" b="0">
                <a:latin typeface="Roboto Condensed Light"/>
                <a:cs typeface="Roboto Condensed Light"/>
              </a:rPr>
              <a:t>text,</a:t>
            </a:r>
            <a:r>
              <a:rPr dirty="0" sz="950" spc="395" b="0">
                <a:latin typeface="Roboto Condensed Light"/>
                <a:cs typeface="Roboto Condensed Light"/>
              </a:rPr>
              <a:t> </a:t>
            </a:r>
            <a:r>
              <a:rPr dirty="0" sz="950" spc="225" b="0">
                <a:latin typeface="Roboto Condensed Light"/>
                <a:cs typeface="Roboto Condensed Light"/>
              </a:rPr>
              <a:t>'sentiment':</a:t>
            </a:r>
            <a:r>
              <a:rPr dirty="0" sz="950" spc="400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sentiment}) </a:t>
            </a:r>
            <a:r>
              <a:rPr dirty="0" sz="950" spc="235" b="0">
                <a:latin typeface="Roboto Condensed Light"/>
                <a:cs typeface="Roboto Condensed Light"/>
              </a:rPr>
              <a:t>else: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204"/>
              </a:spcBef>
            </a:pPr>
            <a:r>
              <a:rPr dirty="0" sz="950" spc="145" b="0">
                <a:latin typeface="Roboto Condensed Light"/>
                <a:cs typeface="Roboto Condensed Light"/>
              </a:rPr>
              <a:t>form</a:t>
            </a:r>
            <a:r>
              <a:rPr dirty="0" sz="950" spc="345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=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55" b="0">
                <a:latin typeface="Roboto Condensed Light"/>
                <a:cs typeface="Roboto Condensed Light"/>
              </a:rPr>
              <a:t>SocialMediaPostForm()</a:t>
            </a:r>
            <a:endParaRPr sz="950">
              <a:latin typeface="Roboto Condensed Light"/>
              <a:cs typeface="Roboto Condensed Light"/>
            </a:endParaRPr>
          </a:p>
          <a:p>
            <a:pPr marL="12700" marR="1816100" indent="73025">
              <a:lnSpc>
                <a:spcPct val="252599"/>
              </a:lnSpc>
            </a:pPr>
            <a:r>
              <a:rPr dirty="0" sz="950" spc="210" b="0">
                <a:latin typeface="Roboto Condensed Light"/>
                <a:cs typeface="Roboto Condensed Light"/>
              </a:rPr>
              <a:t>return</a:t>
            </a:r>
            <a:r>
              <a:rPr dirty="0" sz="950" spc="390" b="0">
                <a:latin typeface="Roboto Condensed Light"/>
                <a:cs typeface="Roboto Condensed Light"/>
              </a:rPr>
              <a:t> </a:t>
            </a:r>
            <a:r>
              <a:rPr dirty="0" sz="950" spc="204" b="0">
                <a:latin typeface="Roboto Condensed Light"/>
                <a:cs typeface="Roboto Condensed Light"/>
              </a:rPr>
              <a:t>render(request,</a:t>
            </a:r>
            <a:r>
              <a:rPr dirty="0" sz="950" spc="390" b="0">
                <a:latin typeface="Roboto Condensed Light"/>
                <a:cs typeface="Roboto Condensed Light"/>
              </a:rPr>
              <a:t> </a:t>
            </a:r>
            <a:r>
              <a:rPr dirty="0" sz="950" spc="240" b="0">
                <a:latin typeface="Roboto Condensed Light"/>
                <a:cs typeface="Roboto Condensed Light"/>
              </a:rPr>
              <a:t>'index.html',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254" b="0">
                <a:latin typeface="Roboto Condensed Light"/>
                <a:cs typeface="Roboto Condensed Light"/>
              </a:rPr>
              <a:t>{'form':</a:t>
            </a:r>
            <a:r>
              <a:rPr dirty="0" sz="950" spc="390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form}) </a:t>
            </a:r>
            <a:r>
              <a:rPr dirty="0" sz="950" spc="190" b="0">
                <a:latin typeface="Roboto Condensed Light"/>
                <a:cs typeface="Roboto Condensed Light"/>
              </a:rPr>
              <a:t>def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90" b="0">
                <a:latin typeface="Roboto Condensed Light"/>
                <a:cs typeface="Roboto Condensed Light"/>
              </a:rPr>
              <a:t>analyze_sentiment(text):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75" b="0">
                <a:latin typeface="Roboto Condensed Light"/>
                <a:cs typeface="Roboto Condensed Light"/>
              </a:rPr>
              <a:t>#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165" b="0">
                <a:latin typeface="Roboto Condensed Light"/>
                <a:cs typeface="Roboto Condensed Light"/>
              </a:rPr>
              <a:t>Tokenize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114" b="0">
                <a:latin typeface="Roboto Condensed Light"/>
                <a:cs typeface="Roboto Condensed Light"/>
              </a:rPr>
              <a:t>and</a:t>
            </a:r>
            <a:r>
              <a:rPr dirty="0" sz="950" spc="385" b="0">
                <a:latin typeface="Roboto Condensed Light"/>
                <a:cs typeface="Roboto Condensed Light"/>
              </a:rPr>
              <a:t> </a:t>
            </a:r>
            <a:r>
              <a:rPr dirty="0" sz="950" spc="114" b="0">
                <a:latin typeface="Roboto Condensed Light"/>
                <a:cs typeface="Roboto Condensed Light"/>
              </a:rPr>
              <a:t>pad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the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200" b="0">
                <a:latin typeface="Roboto Condensed Light"/>
                <a:cs typeface="Roboto Condensed Light"/>
              </a:rPr>
              <a:t>input</a:t>
            </a:r>
            <a:r>
              <a:rPr dirty="0" sz="950" spc="355" b="0">
                <a:latin typeface="Roboto Condensed Light"/>
                <a:cs typeface="Roboto Condensed Light"/>
              </a:rPr>
              <a:t> </a:t>
            </a:r>
            <a:r>
              <a:rPr dirty="0" sz="950" spc="200" b="0">
                <a:latin typeface="Roboto Condensed Light"/>
                <a:cs typeface="Roboto Condensed Light"/>
              </a:rPr>
              <a:t>text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140" b="0">
                <a:latin typeface="Roboto Condensed Light"/>
                <a:cs typeface="Roboto Condensed Light"/>
              </a:rPr>
              <a:t>sequence</a:t>
            </a:r>
            <a:r>
              <a:rPr dirty="0" sz="950" spc="345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=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95" b="0">
                <a:latin typeface="Roboto Condensed Light"/>
                <a:cs typeface="Roboto Condensed Light"/>
              </a:rPr>
              <a:t>tokenizer.texts_to_sequences([text])</a:t>
            </a:r>
            <a:endParaRPr sz="950">
              <a:latin typeface="Roboto Condensed Light"/>
              <a:cs typeface="Roboto Condensed Light"/>
            </a:endParaRPr>
          </a:p>
          <a:p>
            <a:pPr marL="12700" marR="584835" indent="73025">
              <a:lnSpc>
                <a:spcPct val="126299"/>
              </a:lnSpc>
            </a:pPr>
            <a:r>
              <a:rPr dirty="0" sz="950" spc="135" b="0">
                <a:latin typeface="Roboto Condensed Light"/>
                <a:cs typeface="Roboto Condensed Light"/>
              </a:rPr>
              <a:t>padded_sequence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=</a:t>
            </a:r>
            <a:r>
              <a:rPr dirty="0" sz="950" spc="400" b="0">
                <a:latin typeface="Roboto Condensed Light"/>
                <a:cs typeface="Roboto Condensed Light"/>
              </a:rPr>
              <a:t> </a:t>
            </a:r>
            <a:r>
              <a:rPr dirty="0" sz="950" spc="155" b="0">
                <a:latin typeface="Roboto Condensed Light"/>
                <a:cs typeface="Roboto Condensed Light"/>
              </a:rPr>
              <a:t>pad_sequences(sequence,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50" b="0">
                <a:latin typeface="Roboto Condensed Light"/>
                <a:cs typeface="Roboto Condensed Light"/>
              </a:rPr>
              <a:t>maxlen=100,</a:t>
            </a:r>
            <a:r>
              <a:rPr dirty="0" sz="950" spc="400" b="0">
                <a:latin typeface="Roboto Condensed Light"/>
                <a:cs typeface="Roboto Condensed Light"/>
              </a:rPr>
              <a:t> </a:t>
            </a:r>
            <a:r>
              <a:rPr dirty="0" sz="950" spc="195" b="0">
                <a:latin typeface="Roboto Condensed Light"/>
                <a:cs typeface="Roboto Condensed Light"/>
              </a:rPr>
              <a:t>padding='post', </a:t>
            </a:r>
            <a:r>
              <a:rPr dirty="0" sz="950" spc="204" b="0">
                <a:latin typeface="Roboto Condensed Light"/>
                <a:cs typeface="Roboto Condensed Light"/>
              </a:rPr>
              <a:t>truncating='post')</a:t>
            </a:r>
            <a:endParaRPr sz="950">
              <a:latin typeface="Roboto Condensed Light"/>
              <a:cs typeface="Roboto Condensed Light"/>
            </a:endParaRPr>
          </a:p>
          <a:p>
            <a:pPr>
              <a:lnSpc>
                <a:spcPct val="100000"/>
              </a:lnSpc>
              <a:spcBef>
                <a:spcPts val="185"/>
              </a:spcBef>
            </a:pPr>
            <a:endParaRPr sz="950">
              <a:latin typeface="Roboto Condensed Light"/>
              <a:cs typeface="Roboto Condensed Light"/>
            </a:endParaRPr>
          </a:p>
          <a:p>
            <a:pPr marL="85725" marR="1595755">
              <a:lnSpc>
                <a:spcPct val="126400"/>
              </a:lnSpc>
            </a:pPr>
            <a:r>
              <a:rPr dirty="0" sz="950" spc="75" b="0">
                <a:latin typeface="Roboto Condensed Light"/>
                <a:cs typeface="Roboto Condensed Light"/>
              </a:rPr>
              <a:t>#</a:t>
            </a:r>
            <a:r>
              <a:rPr dirty="0" sz="950" spc="385" b="0">
                <a:latin typeface="Roboto Condensed Light"/>
                <a:cs typeface="Roboto Condensed Light"/>
              </a:rPr>
              <a:t> </a:t>
            </a:r>
            <a:r>
              <a:rPr dirty="0" sz="950" spc="80" b="0">
                <a:latin typeface="Roboto Condensed Light"/>
                <a:cs typeface="Roboto Condensed Light"/>
              </a:rPr>
              <a:t>Make</a:t>
            </a:r>
            <a:r>
              <a:rPr dirty="0" sz="950" spc="390" b="0">
                <a:latin typeface="Roboto Condensed Light"/>
                <a:cs typeface="Roboto Condensed Light"/>
              </a:rPr>
              <a:t> </a:t>
            </a:r>
            <a:r>
              <a:rPr dirty="0" sz="950" spc="165" b="0">
                <a:latin typeface="Roboto Condensed Light"/>
                <a:cs typeface="Roboto Condensed Light"/>
              </a:rPr>
              <a:t>sentiment</a:t>
            </a:r>
            <a:r>
              <a:rPr dirty="0" sz="950" spc="365" b="0">
                <a:latin typeface="Roboto Condensed Light"/>
                <a:cs typeface="Roboto Condensed Light"/>
              </a:rPr>
              <a:t> </a:t>
            </a:r>
            <a:r>
              <a:rPr dirty="0" sz="950" spc="204" b="0">
                <a:latin typeface="Roboto Condensed Light"/>
                <a:cs typeface="Roboto Condensed Light"/>
              </a:rPr>
              <a:t>prediction</a:t>
            </a:r>
            <a:r>
              <a:rPr dirty="0" sz="950" spc="360" b="0">
                <a:latin typeface="Roboto Condensed Light"/>
                <a:cs typeface="Roboto Condensed Light"/>
              </a:rPr>
              <a:t> </a:t>
            </a:r>
            <a:r>
              <a:rPr dirty="0" sz="950" spc="175" b="0">
                <a:latin typeface="Roboto Condensed Light"/>
                <a:cs typeface="Roboto Condensed Light"/>
              </a:rPr>
              <a:t>using</a:t>
            </a:r>
            <a:r>
              <a:rPr dirty="0" sz="950" spc="390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the</a:t>
            </a:r>
            <a:r>
              <a:rPr dirty="0" sz="950" spc="390" b="0">
                <a:latin typeface="Roboto Condensed Light"/>
                <a:cs typeface="Roboto Condensed Light"/>
              </a:rPr>
              <a:t> </a:t>
            </a:r>
            <a:r>
              <a:rPr dirty="0" sz="950" spc="220" b="0">
                <a:latin typeface="Roboto Condensed Light"/>
                <a:cs typeface="Roboto Condensed Light"/>
              </a:rPr>
              <a:t>pre-</a:t>
            </a:r>
            <a:r>
              <a:rPr dirty="0" sz="950" spc="210" b="0">
                <a:latin typeface="Roboto Condensed Light"/>
                <a:cs typeface="Roboto Condensed Light"/>
              </a:rPr>
              <a:t>trained</a:t>
            </a:r>
            <a:r>
              <a:rPr dirty="0" sz="950" spc="390" b="0">
                <a:latin typeface="Roboto Condensed Light"/>
                <a:cs typeface="Roboto Condensed Light"/>
              </a:rPr>
              <a:t> </a:t>
            </a:r>
            <a:r>
              <a:rPr dirty="0" sz="950" spc="110" b="0">
                <a:latin typeface="Roboto Condensed Light"/>
                <a:cs typeface="Roboto Condensed Light"/>
              </a:rPr>
              <a:t>model </a:t>
            </a:r>
            <a:r>
              <a:rPr dirty="0" sz="950" spc="210" b="0">
                <a:latin typeface="Roboto Condensed Light"/>
                <a:cs typeface="Roboto Condensed Light"/>
              </a:rPr>
              <a:t>prediction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=</a:t>
            </a:r>
            <a:r>
              <a:rPr dirty="0" sz="950" spc="350" b="0">
                <a:latin typeface="Roboto Condensed Light"/>
                <a:cs typeface="Roboto Condensed Light"/>
              </a:rPr>
              <a:t> </a:t>
            </a:r>
            <a:r>
              <a:rPr dirty="0" sz="950" spc="165" b="0">
                <a:latin typeface="Roboto Condensed Light"/>
                <a:cs typeface="Roboto Condensed Light"/>
              </a:rPr>
              <a:t>model.predict(padded_sequence)[0] </a:t>
            </a:r>
            <a:r>
              <a:rPr dirty="0" sz="950" spc="190" b="0">
                <a:latin typeface="Roboto Condensed Light"/>
                <a:cs typeface="Roboto Condensed Light"/>
              </a:rPr>
              <a:t>sentiment_label</a:t>
            </a:r>
            <a:r>
              <a:rPr dirty="0" sz="950" spc="405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=</a:t>
            </a:r>
            <a:r>
              <a:rPr dirty="0" sz="950" spc="440" b="0">
                <a:latin typeface="Roboto Condensed Light"/>
                <a:cs typeface="Roboto Condensed Light"/>
              </a:rPr>
              <a:t> </a:t>
            </a:r>
            <a:r>
              <a:rPr dirty="0" sz="950" spc="204" b="0">
                <a:latin typeface="Roboto Condensed Light"/>
                <a:cs typeface="Roboto Condensed Light"/>
              </a:rPr>
              <a:t>int(prediction.argmax(axis=-</a:t>
            </a:r>
            <a:r>
              <a:rPr dirty="0" sz="950" spc="210" b="0">
                <a:latin typeface="Roboto Condensed Light"/>
                <a:cs typeface="Roboto Condensed Light"/>
              </a:rPr>
              <a:t>1))</a:t>
            </a:r>
            <a:endParaRPr sz="950">
              <a:latin typeface="Roboto Condensed Light"/>
              <a:cs typeface="Roboto Condensed Light"/>
            </a:endParaRPr>
          </a:p>
          <a:p>
            <a:pPr>
              <a:lnSpc>
                <a:spcPct val="100000"/>
              </a:lnSpc>
              <a:spcBef>
                <a:spcPts val="210"/>
              </a:spcBef>
            </a:pPr>
            <a:endParaRPr sz="950">
              <a:latin typeface="Roboto Condensed Light"/>
              <a:cs typeface="Roboto Condensed Light"/>
            </a:endParaRPr>
          </a:p>
          <a:p>
            <a:pPr marL="85725" marR="1453515">
              <a:lnSpc>
                <a:spcPct val="126299"/>
              </a:lnSpc>
              <a:spcBef>
                <a:spcPts val="5"/>
              </a:spcBef>
            </a:pPr>
            <a:r>
              <a:rPr dirty="0" sz="950" spc="75" b="0">
                <a:latin typeface="Roboto Condensed Light"/>
                <a:cs typeface="Roboto Condensed Light"/>
              </a:rPr>
              <a:t>#</a:t>
            </a:r>
            <a:r>
              <a:rPr dirty="0" sz="950" spc="400" b="0">
                <a:latin typeface="Roboto Condensed Light"/>
                <a:cs typeface="Roboto Condensed Light"/>
              </a:rPr>
              <a:t> </a:t>
            </a:r>
            <a:r>
              <a:rPr dirty="0" sz="950" b="0">
                <a:latin typeface="Roboto Condensed Light"/>
                <a:cs typeface="Roboto Condensed Light"/>
              </a:rPr>
              <a:t>Map</a:t>
            </a:r>
            <a:r>
              <a:rPr dirty="0" sz="950" spc="400" b="0">
                <a:latin typeface="Roboto Condensed Light"/>
                <a:cs typeface="Roboto Condensed Light"/>
              </a:rPr>
              <a:t> </a:t>
            </a:r>
            <a:r>
              <a:rPr dirty="0" sz="950" spc="165" b="0">
                <a:latin typeface="Roboto Condensed Light"/>
                <a:cs typeface="Roboto Condensed Light"/>
              </a:rPr>
              <a:t>sentiment</a:t>
            </a:r>
            <a:r>
              <a:rPr dirty="0" sz="950" spc="375" b="0">
                <a:latin typeface="Roboto Condensed Light"/>
                <a:cs typeface="Roboto Condensed Light"/>
              </a:rPr>
              <a:t> </a:t>
            </a:r>
            <a:r>
              <a:rPr dirty="0" sz="950" spc="229" b="0">
                <a:latin typeface="Roboto Condensed Light"/>
                <a:cs typeface="Roboto Condensed Light"/>
              </a:rPr>
              <a:t>label</a:t>
            </a:r>
            <a:r>
              <a:rPr dirty="0" sz="950" spc="400" b="0">
                <a:latin typeface="Roboto Condensed Light"/>
                <a:cs typeface="Roboto Condensed Light"/>
              </a:rPr>
              <a:t> </a:t>
            </a:r>
            <a:r>
              <a:rPr dirty="0" sz="950" spc="204" b="0">
                <a:latin typeface="Roboto Condensed Light"/>
                <a:cs typeface="Roboto Condensed Light"/>
              </a:rPr>
              <a:t>to</a:t>
            </a:r>
            <a:r>
              <a:rPr dirty="0" sz="950" spc="375" b="0">
                <a:latin typeface="Roboto Condensed Light"/>
                <a:cs typeface="Roboto Condensed Light"/>
              </a:rPr>
              <a:t> </a:t>
            </a:r>
            <a:r>
              <a:rPr dirty="0" sz="950" spc="114" b="0">
                <a:latin typeface="Roboto Condensed Light"/>
                <a:cs typeface="Roboto Condensed Light"/>
              </a:rPr>
              <a:t>human-</a:t>
            </a:r>
            <a:r>
              <a:rPr dirty="0" sz="950" spc="180" b="0">
                <a:latin typeface="Roboto Condensed Light"/>
                <a:cs typeface="Roboto Condensed Light"/>
              </a:rPr>
              <a:t>readable</a:t>
            </a:r>
            <a:r>
              <a:rPr dirty="0" sz="950" spc="375" b="0">
                <a:latin typeface="Roboto Condensed Light"/>
                <a:cs typeface="Roboto Condensed Light"/>
              </a:rPr>
              <a:t> </a:t>
            </a:r>
            <a:r>
              <a:rPr dirty="0" sz="950" spc="155" b="0">
                <a:latin typeface="Roboto Condensed Light"/>
                <a:cs typeface="Roboto Condensed Light"/>
              </a:rPr>
              <a:t>sentiment </a:t>
            </a:r>
            <a:r>
              <a:rPr dirty="0" sz="950" spc="165" b="0">
                <a:latin typeface="Roboto Condensed Light"/>
                <a:cs typeface="Roboto Condensed Light"/>
              </a:rPr>
              <a:t>sentiments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=</a:t>
            </a:r>
            <a:r>
              <a:rPr dirty="0" sz="950" spc="360" b="0">
                <a:latin typeface="Roboto Condensed Light"/>
                <a:cs typeface="Roboto Condensed Light"/>
              </a:rPr>
              <a:t> </a:t>
            </a:r>
            <a:r>
              <a:rPr dirty="0" sz="950" spc="265" b="0">
                <a:latin typeface="Roboto Condensed Light"/>
                <a:cs typeface="Roboto Condensed Light"/>
              </a:rPr>
              <a:t>{0:</a:t>
            </a:r>
            <a:r>
              <a:rPr dirty="0" sz="950" spc="355" b="0">
                <a:latin typeface="Roboto Condensed Light"/>
                <a:cs typeface="Roboto Condensed Light"/>
              </a:rPr>
              <a:t> </a:t>
            </a:r>
            <a:r>
              <a:rPr dirty="0" sz="950" spc="235" b="0">
                <a:latin typeface="Roboto Condensed Light"/>
                <a:cs typeface="Roboto Condensed Light"/>
              </a:rPr>
              <a:t>'Negative',</a:t>
            </a:r>
            <a:r>
              <a:rPr dirty="0" sz="950" spc="360" b="0">
                <a:latin typeface="Roboto Condensed Light"/>
                <a:cs typeface="Roboto Condensed Light"/>
              </a:rPr>
              <a:t> </a:t>
            </a:r>
            <a:r>
              <a:rPr dirty="0" sz="950" spc="250" b="0">
                <a:latin typeface="Roboto Condensed Light"/>
                <a:cs typeface="Roboto Condensed Light"/>
              </a:rPr>
              <a:t>1:</a:t>
            </a:r>
            <a:r>
              <a:rPr dirty="0" sz="950" spc="360" b="0">
                <a:latin typeface="Roboto Condensed Light"/>
                <a:cs typeface="Roboto Condensed Light"/>
              </a:rPr>
              <a:t> </a:t>
            </a:r>
            <a:r>
              <a:rPr dirty="0" sz="950" spc="260" b="0">
                <a:latin typeface="Roboto Condensed Light"/>
                <a:cs typeface="Roboto Condensed Light"/>
              </a:rPr>
              <a:t>'Neutral',</a:t>
            </a:r>
            <a:r>
              <a:rPr dirty="0" sz="950" spc="355" b="0">
                <a:latin typeface="Roboto Condensed Light"/>
                <a:cs typeface="Roboto Condensed Light"/>
              </a:rPr>
              <a:t> </a:t>
            </a:r>
            <a:r>
              <a:rPr dirty="0" sz="950" spc="250" b="0">
                <a:latin typeface="Roboto Condensed Light"/>
                <a:cs typeface="Roboto Condensed Light"/>
              </a:rPr>
              <a:t>2:</a:t>
            </a:r>
            <a:r>
              <a:rPr dirty="0" sz="950" spc="385" b="0">
                <a:latin typeface="Roboto Condensed Light"/>
                <a:cs typeface="Roboto Condensed Light"/>
              </a:rPr>
              <a:t> </a:t>
            </a:r>
            <a:r>
              <a:rPr dirty="0" sz="950" spc="245" b="0">
                <a:latin typeface="Roboto Condensed Light"/>
                <a:cs typeface="Roboto Condensed Light"/>
              </a:rPr>
              <a:t>'Positive'} </a:t>
            </a:r>
            <a:r>
              <a:rPr dirty="0" sz="950" spc="165" b="0">
                <a:latin typeface="Roboto Condensed Light"/>
                <a:cs typeface="Roboto Condensed Light"/>
              </a:rPr>
              <a:t>sentiment</a:t>
            </a:r>
            <a:r>
              <a:rPr dirty="0" sz="950" spc="385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=</a:t>
            </a:r>
            <a:r>
              <a:rPr dirty="0" sz="950" spc="360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sentiments[sentiment_label]</a:t>
            </a:r>
            <a:endParaRPr sz="950">
              <a:latin typeface="Roboto Condensed Light"/>
              <a:cs typeface="Roboto Condensed Light"/>
            </a:endParaRPr>
          </a:p>
          <a:p>
            <a:pPr>
              <a:lnSpc>
                <a:spcPct val="100000"/>
              </a:lnSpc>
              <a:spcBef>
                <a:spcPts val="484"/>
              </a:spcBef>
            </a:pP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5"/>
              </a:spcBef>
            </a:pPr>
            <a:r>
              <a:rPr dirty="0" sz="950" spc="210" b="0">
                <a:latin typeface="Roboto Condensed Light"/>
                <a:cs typeface="Roboto Condensed Light"/>
              </a:rPr>
              <a:t>return</a:t>
            </a:r>
            <a:r>
              <a:rPr dirty="0" sz="950" spc="375" b="0">
                <a:latin typeface="Roboto Condensed Light"/>
                <a:cs typeface="Roboto Condensed Light"/>
              </a:rPr>
              <a:t> </a:t>
            </a:r>
            <a:r>
              <a:rPr dirty="0" sz="950" spc="155" b="0">
                <a:latin typeface="Roboto Condensed Light"/>
                <a:cs typeface="Roboto Condensed Light"/>
              </a:rPr>
              <a:t>sentiment</a:t>
            </a:r>
            <a:endParaRPr sz="950">
              <a:latin typeface="Roboto Condensed Light"/>
              <a:cs typeface="Roboto Condensed 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902004" y="8929827"/>
            <a:ext cx="23475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0" b="1">
                <a:latin typeface="Gill Sans MT"/>
                <a:cs typeface="Gill Sans MT"/>
              </a:rPr>
              <a:t>django_web_app/myapp/forms.py</a:t>
            </a:r>
            <a:endParaRPr sz="120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02004" y="1139697"/>
            <a:ext cx="4442460" cy="115379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900" spc="-20" b="1">
                <a:latin typeface="Gill Sans MT"/>
                <a:cs typeface="Gill Sans MT"/>
              </a:rPr>
              <a:t>code</a:t>
            </a:r>
            <a:endParaRPr sz="9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dirty="0" sz="950" spc="145" b="0">
                <a:latin typeface="Roboto Condensed Light"/>
                <a:cs typeface="Roboto Condensed Light"/>
              </a:rPr>
              <a:t>from</a:t>
            </a:r>
            <a:r>
              <a:rPr dirty="0" sz="950" spc="350" b="0">
                <a:latin typeface="Roboto Condensed Light"/>
                <a:cs typeface="Roboto Condensed Light"/>
              </a:rPr>
              <a:t> </a:t>
            </a:r>
            <a:r>
              <a:rPr dirty="0" sz="950" spc="160" b="0">
                <a:latin typeface="Roboto Condensed Light"/>
                <a:cs typeface="Roboto Condensed Light"/>
              </a:rPr>
              <a:t>django</a:t>
            </a:r>
            <a:r>
              <a:rPr dirty="0" sz="950" spc="375" b="0">
                <a:latin typeface="Roboto Condensed Light"/>
                <a:cs typeface="Roboto Condensed Light"/>
              </a:rPr>
              <a:t> </a:t>
            </a:r>
            <a:r>
              <a:rPr dirty="0" sz="950" spc="170" b="0">
                <a:latin typeface="Roboto Condensed Light"/>
                <a:cs typeface="Roboto Condensed Light"/>
              </a:rPr>
              <a:t>import</a:t>
            </a:r>
            <a:r>
              <a:rPr dirty="0" sz="950" spc="375" b="0">
                <a:latin typeface="Roboto Condensed Light"/>
                <a:cs typeface="Roboto Condensed Light"/>
              </a:rPr>
              <a:t> </a:t>
            </a:r>
            <a:r>
              <a:rPr dirty="0" sz="950" spc="130" b="0">
                <a:latin typeface="Roboto Condensed Light"/>
                <a:cs typeface="Roboto Condensed Light"/>
              </a:rPr>
              <a:t>forms</a:t>
            </a:r>
            <a:endParaRPr sz="950">
              <a:latin typeface="Roboto Condensed Light"/>
              <a:cs typeface="Roboto Condensed Light"/>
            </a:endParaRPr>
          </a:p>
          <a:p>
            <a:pPr>
              <a:lnSpc>
                <a:spcPct val="100000"/>
              </a:lnSpc>
              <a:spcBef>
                <a:spcPts val="484"/>
              </a:spcBef>
            </a:pP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950" spc="195" b="0">
                <a:latin typeface="Roboto Condensed Light"/>
                <a:cs typeface="Roboto Condensed Light"/>
              </a:rPr>
              <a:t>class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55" b="0">
                <a:latin typeface="Roboto Condensed Light"/>
                <a:cs typeface="Roboto Condensed Light"/>
              </a:rPr>
              <a:t>SocialMediaPostForm(forms.Form):</a:t>
            </a:r>
            <a:endParaRPr sz="950">
              <a:latin typeface="Roboto Condensed Light"/>
              <a:cs typeface="Roboto Condensed Light"/>
            </a:endParaRPr>
          </a:p>
          <a:p>
            <a:pPr marL="12700" marR="5080" indent="73025">
              <a:lnSpc>
                <a:spcPct val="126299"/>
              </a:lnSpc>
              <a:spcBef>
                <a:spcPts val="20"/>
              </a:spcBef>
            </a:pPr>
            <a:r>
              <a:rPr dirty="0" sz="950" spc="229" b="0">
                <a:latin typeface="Roboto Condensed Light"/>
                <a:cs typeface="Roboto Condensed Light"/>
              </a:rPr>
              <a:t>text</a:t>
            </a:r>
            <a:r>
              <a:rPr dirty="0" sz="950" spc="350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=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204" b="0">
                <a:latin typeface="Roboto Condensed Light"/>
                <a:cs typeface="Roboto Condensed Light"/>
              </a:rPr>
              <a:t>forms.CharField(label='Enter</a:t>
            </a:r>
            <a:r>
              <a:rPr dirty="0" sz="950" spc="355" b="0">
                <a:latin typeface="Roboto Condensed Light"/>
                <a:cs typeface="Roboto Condensed Light"/>
              </a:rPr>
              <a:t> </a:t>
            </a:r>
            <a:r>
              <a:rPr dirty="0" sz="950" spc="175" b="0">
                <a:latin typeface="Roboto Condensed Light"/>
                <a:cs typeface="Roboto Condensed Light"/>
              </a:rPr>
              <a:t>your</a:t>
            </a:r>
            <a:r>
              <a:rPr dirty="0" sz="950" spc="355" b="0">
                <a:latin typeface="Roboto Condensed Light"/>
                <a:cs typeface="Roboto Condensed Light"/>
              </a:rPr>
              <a:t> </a:t>
            </a:r>
            <a:r>
              <a:rPr dirty="0" sz="950" spc="215" b="0">
                <a:latin typeface="Roboto Condensed Light"/>
                <a:cs typeface="Roboto Condensed Light"/>
              </a:rPr>
              <a:t>social</a:t>
            </a:r>
            <a:r>
              <a:rPr dirty="0" sz="950" spc="355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media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235" b="0">
                <a:latin typeface="Roboto Condensed Light"/>
                <a:cs typeface="Roboto Condensed Light"/>
              </a:rPr>
              <a:t>post', </a:t>
            </a:r>
            <a:r>
              <a:rPr dirty="0" sz="950" spc="165" b="0">
                <a:latin typeface="Roboto Condensed Light"/>
                <a:cs typeface="Roboto Condensed Light"/>
              </a:rPr>
              <a:t>widget=forms.Textarea)</a:t>
            </a:r>
            <a:endParaRPr sz="950">
              <a:latin typeface="Roboto Condensed Light"/>
              <a:cs typeface="Roboto Condensed 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902004" y="2658236"/>
            <a:ext cx="5168900" cy="63792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b="1">
                <a:latin typeface="Gill Sans MT"/>
                <a:cs typeface="Gill Sans MT"/>
              </a:rPr>
              <a:t>django_web_app/myapp/templates/index.html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780"/>
              </a:spcBef>
            </a:pPr>
            <a:endParaRPr sz="12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dirty="0" sz="900" spc="-20" b="1">
                <a:latin typeface="Gill Sans MT"/>
                <a:cs typeface="Gill Sans MT"/>
              </a:rPr>
              <a:t>code</a:t>
            </a:r>
            <a:endParaRPr sz="9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860"/>
              </a:spcBef>
            </a:pPr>
            <a:r>
              <a:rPr dirty="0" sz="950" spc="110" b="0">
                <a:latin typeface="Roboto Condensed Light"/>
                <a:cs typeface="Roboto Condensed Light"/>
              </a:rPr>
              <a:t>&lt;!DOCTYPE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50" b="0">
                <a:latin typeface="Roboto Condensed Light"/>
                <a:cs typeface="Roboto Condensed Light"/>
              </a:rPr>
              <a:t>html&gt;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165" b="0">
                <a:latin typeface="Roboto Condensed Light"/>
                <a:cs typeface="Roboto Condensed Light"/>
              </a:rPr>
              <a:t>&lt;html</a:t>
            </a:r>
            <a:r>
              <a:rPr dirty="0" sz="950" spc="350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lang="en"&gt;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5"/>
              </a:spcBef>
            </a:pPr>
            <a:r>
              <a:rPr dirty="0" sz="950" spc="125" b="0">
                <a:latin typeface="Roboto Condensed Light"/>
                <a:cs typeface="Roboto Condensed Light"/>
              </a:rPr>
              <a:t>&lt;head&gt;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114" b="0">
                <a:latin typeface="Roboto Condensed Light"/>
                <a:cs typeface="Roboto Condensed Light"/>
              </a:rPr>
              <a:t>&lt;meta</a:t>
            </a:r>
            <a:r>
              <a:rPr dirty="0" sz="950" spc="400" b="0">
                <a:latin typeface="Roboto Condensed Light"/>
                <a:cs typeface="Roboto Condensed Light"/>
              </a:rPr>
              <a:t> </a:t>
            </a:r>
            <a:r>
              <a:rPr dirty="0" sz="950" spc="175" b="0">
                <a:latin typeface="Roboto Condensed Light"/>
                <a:cs typeface="Roboto Condensed Light"/>
              </a:rPr>
              <a:t>charset="UTF-</a:t>
            </a:r>
            <a:r>
              <a:rPr dirty="0" sz="950" spc="165" b="0">
                <a:latin typeface="Roboto Condensed Light"/>
                <a:cs typeface="Roboto Condensed Light"/>
              </a:rPr>
              <a:t>8"&gt;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114" b="0">
                <a:latin typeface="Roboto Condensed Light"/>
                <a:cs typeface="Roboto Condensed Light"/>
              </a:rPr>
              <a:t>&lt;meta</a:t>
            </a:r>
            <a:r>
              <a:rPr dirty="0" sz="950" spc="445" b="0">
                <a:latin typeface="Roboto Condensed Light"/>
                <a:cs typeface="Roboto Condensed Light"/>
              </a:rPr>
              <a:t> </a:t>
            </a:r>
            <a:r>
              <a:rPr dirty="0" sz="950" spc="160" b="0">
                <a:latin typeface="Roboto Condensed Light"/>
                <a:cs typeface="Roboto Condensed Light"/>
              </a:rPr>
              <a:t>name="viewport"</a:t>
            </a:r>
            <a:r>
              <a:rPr dirty="0" sz="950" spc="450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content="width=device-</a:t>
            </a:r>
            <a:r>
              <a:rPr dirty="0" sz="950" spc="210" b="0">
                <a:latin typeface="Roboto Condensed Light"/>
                <a:cs typeface="Roboto Condensed Light"/>
              </a:rPr>
              <a:t>width,</a:t>
            </a:r>
            <a:r>
              <a:rPr dirty="0" sz="950" spc="420" b="0">
                <a:latin typeface="Roboto Condensed Light"/>
                <a:cs typeface="Roboto Condensed Light"/>
              </a:rPr>
              <a:t> </a:t>
            </a:r>
            <a:r>
              <a:rPr dirty="0" sz="950" spc="295" b="0">
                <a:latin typeface="Roboto Condensed Light"/>
                <a:cs typeface="Roboto Condensed Light"/>
              </a:rPr>
              <a:t>initial-</a:t>
            </a:r>
            <a:r>
              <a:rPr dirty="0" sz="950" spc="180" b="0">
                <a:latin typeface="Roboto Condensed Light"/>
                <a:cs typeface="Roboto Condensed Light"/>
              </a:rPr>
              <a:t>scale=1.0"&gt;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229" b="0">
                <a:latin typeface="Roboto Condensed Light"/>
                <a:cs typeface="Roboto Condensed Light"/>
              </a:rPr>
              <a:t>&lt;title&gt;Social</a:t>
            </a:r>
            <a:r>
              <a:rPr dirty="0" sz="950" spc="390" b="0">
                <a:latin typeface="Roboto Condensed Light"/>
                <a:cs typeface="Roboto Condensed Light"/>
              </a:rPr>
              <a:t> </a:t>
            </a:r>
            <a:r>
              <a:rPr dirty="0" sz="950" spc="130" b="0">
                <a:latin typeface="Roboto Condensed Light"/>
                <a:cs typeface="Roboto Condensed Light"/>
              </a:rPr>
              <a:t>Media</a:t>
            </a:r>
            <a:r>
              <a:rPr dirty="0" sz="950" spc="365" b="0">
                <a:latin typeface="Roboto Condensed Light"/>
                <a:cs typeface="Roboto Condensed Light"/>
              </a:rPr>
              <a:t> </a:t>
            </a:r>
            <a:r>
              <a:rPr dirty="0" sz="950" spc="155" b="0">
                <a:latin typeface="Roboto Condensed Light"/>
                <a:cs typeface="Roboto Condensed Light"/>
              </a:rPr>
              <a:t>Sentiment</a:t>
            </a:r>
            <a:r>
              <a:rPr dirty="0" sz="950" spc="390" b="0">
                <a:latin typeface="Roboto Condensed Light"/>
                <a:cs typeface="Roboto Condensed Light"/>
              </a:rPr>
              <a:t> </a:t>
            </a:r>
            <a:r>
              <a:rPr dirty="0" sz="950" spc="210" b="0">
                <a:latin typeface="Roboto Condensed Light"/>
                <a:cs typeface="Roboto Condensed Light"/>
              </a:rPr>
              <a:t>Analysis&lt;/title&gt;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140" b="0">
                <a:latin typeface="Roboto Condensed Light"/>
                <a:cs typeface="Roboto Condensed Light"/>
              </a:rPr>
              <a:t>&lt;/head&gt;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125" b="0">
                <a:latin typeface="Roboto Condensed Light"/>
                <a:cs typeface="Roboto Condensed Light"/>
              </a:rPr>
              <a:t>&lt;body&gt;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175" b="0">
                <a:latin typeface="Roboto Condensed Light"/>
                <a:cs typeface="Roboto Condensed Light"/>
              </a:rPr>
              <a:t>&lt;h1&gt;Social</a:t>
            </a:r>
            <a:r>
              <a:rPr dirty="0" sz="950" spc="375" b="0">
                <a:latin typeface="Roboto Condensed Light"/>
                <a:cs typeface="Roboto Condensed Light"/>
              </a:rPr>
              <a:t> </a:t>
            </a:r>
            <a:r>
              <a:rPr dirty="0" sz="950" spc="130" b="0">
                <a:latin typeface="Roboto Condensed Light"/>
                <a:cs typeface="Roboto Condensed Light"/>
              </a:rPr>
              <a:t>Media</a:t>
            </a:r>
            <a:r>
              <a:rPr dirty="0" sz="950" spc="350" b="0">
                <a:latin typeface="Roboto Condensed Light"/>
                <a:cs typeface="Roboto Condensed Light"/>
              </a:rPr>
              <a:t> </a:t>
            </a:r>
            <a:r>
              <a:rPr dirty="0" sz="950" spc="160" b="0">
                <a:latin typeface="Roboto Condensed Light"/>
                <a:cs typeface="Roboto Condensed Light"/>
              </a:rPr>
              <a:t>Sentiment</a:t>
            </a:r>
            <a:r>
              <a:rPr dirty="0" sz="950" spc="375" b="0">
                <a:latin typeface="Roboto Condensed Light"/>
                <a:cs typeface="Roboto Condensed Light"/>
              </a:rPr>
              <a:t> </a:t>
            </a:r>
            <a:r>
              <a:rPr dirty="0" sz="950" spc="165" b="0">
                <a:latin typeface="Roboto Condensed Light"/>
                <a:cs typeface="Roboto Condensed Light"/>
              </a:rPr>
              <a:t>Analysis&lt;/h1&gt;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140" b="0">
                <a:latin typeface="Roboto Condensed Light"/>
                <a:cs typeface="Roboto Condensed Light"/>
              </a:rPr>
              <a:t>&lt;form</a:t>
            </a:r>
            <a:r>
              <a:rPr dirty="0" sz="950" spc="395" b="0">
                <a:latin typeface="Roboto Condensed Light"/>
                <a:cs typeface="Roboto Condensed Light"/>
              </a:rPr>
              <a:t> </a:t>
            </a:r>
            <a:r>
              <a:rPr dirty="0" sz="950" spc="155" b="0">
                <a:latin typeface="Roboto Condensed Light"/>
                <a:cs typeface="Roboto Condensed Light"/>
              </a:rPr>
              <a:t>method="post"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action="{%</a:t>
            </a:r>
            <a:r>
              <a:rPr dirty="0" sz="950" spc="400" b="0">
                <a:latin typeface="Roboto Condensed Light"/>
                <a:cs typeface="Roboto Condensed Light"/>
              </a:rPr>
              <a:t> </a:t>
            </a:r>
            <a:r>
              <a:rPr dirty="0" sz="950" spc="260" b="0">
                <a:latin typeface="Roboto Condensed Light"/>
                <a:cs typeface="Roboto Condensed Light"/>
              </a:rPr>
              <a:t>url</a:t>
            </a:r>
            <a:r>
              <a:rPr dirty="0" sz="950" spc="400" b="0">
                <a:latin typeface="Roboto Condensed Light"/>
                <a:cs typeface="Roboto Condensed Light"/>
              </a:rPr>
              <a:t> </a:t>
            </a:r>
            <a:r>
              <a:rPr dirty="0" sz="950" spc="250" b="0">
                <a:latin typeface="Roboto Condensed Light"/>
                <a:cs typeface="Roboto Condensed Light"/>
              </a:rPr>
              <a:t>'index'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60" b="0">
                <a:latin typeface="Roboto Condensed Light"/>
                <a:cs typeface="Roboto Condensed Light"/>
              </a:rPr>
              <a:t>%}"&gt;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25"/>
              </a:spcBef>
            </a:pPr>
            <a:r>
              <a:rPr dirty="0" sz="950" spc="125" b="0">
                <a:latin typeface="Roboto Condensed Light"/>
                <a:cs typeface="Roboto Condensed Light"/>
              </a:rPr>
              <a:t>{%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190" b="0">
                <a:latin typeface="Roboto Condensed Light"/>
                <a:cs typeface="Roboto Condensed Light"/>
              </a:rPr>
              <a:t>csrf_token</a:t>
            </a:r>
            <a:r>
              <a:rPr dirty="0" sz="950" spc="385" b="0">
                <a:latin typeface="Roboto Condensed Light"/>
                <a:cs typeface="Roboto Condensed Light"/>
              </a:rPr>
              <a:t> </a:t>
            </a:r>
            <a:r>
              <a:rPr dirty="0" sz="950" spc="95" b="0">
                <a:latin typeface="Roboto Condensed Light"/>
                <a:cs typeface="Roboto Condensed Light"/>
              </a:rPr>
              <a:t>%}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295" b="0">
                <a:latin typeface="Roboto Condensed Light"/>
                <a:cs typeface="Roboto Condensed Light"/>
              </a:rPr>
              <a:t>{{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40" b="0">
                <a:latin typeface="Roboto Condensed Light"/>
                <a:cs typeface="Roboto Condensed Light"/>
              </a:rPr>
              <a:t>form</a:t>
            </a:r>
            <a:r>
              <a:rPr dirty="0" sz="950" spc="350" b="0">
                <a:latin typeface="Roboto Condensed Light"/>
                <a:cs typeface="Roboto Condensed Light"/>
              </a:rPr>
              <a:t> </a:t>
            </a:r>
            <a:r>
              <a:rPr dirty="0" sz="950" spc="265" b="0">
                <a:latin typeface="Roboto Condensed Light"/>
                <a:cs typeface="Roboto Condensed Light"/>
              </a:rPr>
              <a:t>}}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170" b="0">
                <a:latin typeface="Roboto Condensed Light"/>
                <a:cs typeface="Roboto Condensed Light"/>
              </a:rPr>
              <a:t>&lt;button</a:t>
            </a:r>
            <a:r>
              <a:rPr dirty="0" sz="950" spc="365" b="0">
                <a:latin typeface="Roboto Condensed Light"/>
                <a:cs typeface="Roboto Condensed Light"/>
              </a:rPr>
              <a:t> </a:t>
            </a:r>
            <a:r>
              <a:rPr dirty="0" sz="950" spc="175" b="0">
                <a:latin typeface="Roboto Condensed Light"/>
                <a:cs typeface="Roboto Condensed Light"/>
              </a:rPr>
              <a:t>type="submit"&gt;Analyze</a:t>
            </a:r>
            <a:r>
              <a:rPr dirty="0" sz="950" spc="400" b="0">
                <a:latin typeface="Roboto Condensed Light"/>
                <a:cs typeface="Roboto Condensed Light"/>
              </a:rPr>
              <a:t> </a:t>
            </a:r>
            <a:r>
              <a:rPr dirty="0" sz="950" spc="155" b="0">
                <a:latin typeface="Roboto Condensed Light"/>
                <a:cs typeface="Roboto Condensed Light"/>
              </a:rPr>
              <a:t>Sentiment&lt;/button&gt;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145" b="0">
                <a:latin typeface="Roboto Condensed Light"/>
                <a:cs typeface="Roboto Condensed Light"/>
              </a:rPr>
              <a:t>&lt;/form&gt;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140" b="0">
                <a:latin typeface="Roboto Condensed Light"/>
                <a:cs typeface="Roboto Condensed Light"/>
              </a:rPr>
              <a:t>&lt;/body&gt;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160" b="0">
                <a:latin typeface="Roboto Condensed Light"/>
                <a:cs typeface="Roboto Condensed Light"/>
              </a:rPr>
              <a:t>&lt;/html&gt;</a:t>
            </a:r>
            <a:endParaRPr sz="950">
              <a:latin typeface="Roboto Condensed Light"/>
              <a:cs typeface="Roboto Condensed Light"/>
            </a:endParaRPr>
          </a:p>
          <a:p>
            <a:pPr>
              <a:lnSpc>
                <a:spcPct val="100000"/>
              </a:lnSpc>
              <a:spcBef>
                <a:spcPts val="790"/>
              </a:spcBef>
            </a:pP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</a:pPr>
            <a:r>
              <a:rPr dirty="0" sz="1200" spc="-10" b="1">
                <a:latin typeface="Gill Sans MT"/>
                <a:cs typeface="Gill Sans MT"/>
              </a:rPr>
              <a:t>django_web_app/myapp/templates/result.html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785"/>
              </a:spcBef>
            </a:pPr>
            <a:endParaRPr sz="12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dirty="0" sz="900" spc="-20" b="1">
                <a:latin typeface="Gill Sans MT"/>
                <a:cs typeface="Gill Sans MT"/>
              </a:rPr>
              <a:t>code</a:t>
            </a:r>
            <a:endParaRPr sz="9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860"/>
              </a:spcBef>
            </a:pPr>
            <a:r>
              <a:rPr dirty="0" sz="950" spc="110" b="0">
                <a:latin typeface="Roboto Condensed Light"/>
                <a:cs typeface="Roboto Condensed Light"/>
              </a:rPr>
              <a:t>&lt;!DOCTYPE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50" b="0">
                <a:latin typeface="Roboto Condensed Light"/>
                <a:cs typeface="Roboto Condensed Light"/>
              </a:rPr>
              <a:t>html&gt;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165" b="0">
                <a:latin typeface="Roboto Condensed Light"/>
                <a:cs typeface="Roboto Condensed Light"/>
              </a:rPr>
              <a:t>&lt;html</a:t>
            </a:r>
            <a:r>
              <a:rPr dirty="0" sz="950" spc="350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lang="en"&gt;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125" b="0">
                <a:latin typeface="Roboto Condensed Light"/>
                <a:cs typeface="Roboto Condensed Light"/>
              </a:rPr>
              <a:t>&lt;head&gt;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114" b="0">
                <a:latin typeface="Roboto Condensed Light"/>
                <a:cs typeface="Roboto Condensed Light"/>
              </a:rPr>
              <a:t>&lt;meta</a:t>
            </a:r>
            <a:r>
              <a:rPr dirty="0" sz="950" spc="400" b="0">
                <a:latin typeface="Roboto Condensed Light"/>
                <a:cs typeface="Roboto Condensed Light"/>
              </a:rPr>
              <a:t> </a:t>
            </a:r>
            <a:r>
              <a:rPr dirty="0" sz="950" spc="175" b="0">
                <a:latin typeface="Roboto Condensed Light"/>
                <a:cs typeface="Roboto Condensed Light"/>
              </a:rPr>
              <a:t>charset="UTF-</a:t>
            </a:r>
            <a:r>
              <a:rPr dirty="0" sz="950" spc="165" b="0">
                <a:latin typeface="Roboto Condensed Light"/>
                <a:cs typeface="Roboto Condensed Light"/>
              </a:rPr>
              <a:t>8"&gt;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5"/>
              </a:spcBef>
            </a:pPr>
            <a:r>
              <a:rPr dirty="0" sz="950" spc="114" b="0">
                <a:latin typeface="Roboto Condensed Light"/>
                <a:cs typeface="Roboto Condensed Light"/>
              </a:rPr>
              <a:t>&lt;meta</a:t>
            </a:r>
            <a:r>
              <a:rPr dirty="0" sz="950" spc="445" b="0">
                <a:latin typeface="Roboto Condensed Light"/>
                <a:cs typeface="Roboto Condensed Light"/>
              </a:rPr>
              <a:t> </a:t>
            </a:r>
            <a:r>
              <a:rPr dirty="0" sz="950" spc="160" b="0">
                <a:latin typeface="Roboto Condensed Light"/>
                <a:cs typeface="Roboto Condensed Light"/>
              </a:rPr>
              <a:t>name="viewport"</a:t>
            </a:r>
            <a:r>
              <a:rPr dirty="0" sz="950" spc="450" b="0">
                <a:latin typeface="Roboto Condensed Light"/>
                <a:cs typeface="Roboto Condensed Light"/>
              </a:rPr>
              <a:t> </a:t>
            </a:r>
            <a:r>
              <a:rPr dirty="0" sz="950" spc="180" b="0">
                <a:latin typeface="Roboto Condensed Light"/>
                <a:cs typeface="Roboto Condensed Light"/>
              </a:rPr>
              <a:t>content="width=device-</a:t>
            </a:r>
            <a:r>
              <a:rPr dirty="0" sz="950" spc="210" b="0">
                <a:latin typeface="Roboto Condensed Light"/>
                <a:cs typeface="Roboto Condensed Light"/>
              </a:rPr>
              <a:t>width,</a:t>
            </a:r>
            <a:r>
              <a:rPr dirty="0" sz="950" spc="420" b="0">
                <a:latin typeface="Roboto Condensed Light"/>
                <a:cs typeface="Roboto Condensed Light"/>
              </a:rPr>
              <a:t> </a:t>
            </a:r>
            <a:r>
              <a:rPr dirty="0" sz="950" spc="295" b="0">
                <a:latin typeface="Roboto Condensed Light"/>
                <a:cs typeface="Roboto Condensed Light"/>
              </a:rPr>
              <a:t>initial-</a:t>
            </a:r>
            <a:r>
              <a:rPr dirty="0" sz="950" spc="180" b="0">
                <a:latin typeface="Roboto Condensed Light"/>
                <a:cs typeface="Roboto Condensed Light"/>
              </a:rPr>
              <a:t>scale=1.0"&gt;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200" b="0">
                <a:latin typeface="Roboto Condensed Light"/>
                <a:cs typeface="Roboto Condensed Light"/>
              </a:rPr>
              <a:t>&lt;title&gt;Sentiment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190" b="0">
                <a:latin typeface="Roboto Condensed Light"/>
                <a:cs typeface="Roboto Condensed Light"/>
              </a:rPr>
              <a:t>Analysis</a:t>
            </a:r>
            <a:r>
              <a:rPr dirty="0" sz="950" spc="405" b="0">
                <a:latin typeface="Roboto Condensed Light"/>
                <a:cs typeface="Roboto Condensed Light"/>
              </a:rPr>
              <a:t> </a:t>
            </a:r>
            <a:r>
              <a:rPr dirty="0" sz="950" spc="215" b="0">
                <a:latin typeface="Roboto Condensed Light"/>
                <a:cs typeface="Roboto Condensed Light"/>
              </a:rPr>
              <a:t>Result&lt;/title&gt;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140" b="0">
                <a:latin typeface="Roboto Condensed Light"/>
                <a:cs typeface="Roboto Condensed Light"/>
              </a:rPr>
              <a:t>&lt;/head&gt;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125" b="0">
                <a:latin typeface="Roboto Condensed Light"/>
                <a:cs typeface="Roboto Condensed Light"/>
              </a:rPr>
              <a:t>&lt;body&gt;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150" b="0">
                <a:latin typeface="Roboto Condensed Light"/>
                <a:cs typeface="Roboto Condensed Light"/>
              </a:rPr>
              <a:t>&lt;h1&gt;Sentiment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190" b="0">
                <a:latin typeface="Roboto Condensed Light"/>
                <a:cs typeface="Roboto Condensed Light"/>
              </a:rPr>
              <a:t>Analysis</a:t>
            </a:r>
            <a:r>
              <a:rPr dirty="0" sz="950" spc="385" b="0">
                <a:latin typeface="Roboto Condensed Light"/>
                <a:cs typeface="Roboto Condensed Light"/>
              </a:rPr>
              <a:t> </a:t>
            </a:r>
            <a:r>
              <a:rPr dirty="0" sz="950" spc="160" b="0">
                <a:latin typeface="Roboto Condensed Light"/>
                <a:cs typeface="Roboto Condensed Light"/>
              </a:rPr>
              <a:t>Result&lt;/h1&gt;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180" b="0">
                <a:latin typeface="Roboto Condensed Light"/>
                <a:cs typeface="Roboto Condensed Light"/>
              </a:rPr>
              <a:t>&lt;p&gt;&lt;strong&gt;Text:&lt;/strong&gt;</a:t>
            </a:r>
            <a:r>
              <a:rPr dirty="0" sz="950" spc="375" b="0">
                <a:latin typeface="Roboto Condensed Light"/>
                <a:cs typeface="Roboto Condensed Light"/>
              </a:rPr>
              <a:t> </a:t>
            </a:r>
            <a:r>
              <a:rPr dirty="0" sz="950" spc="295" b="0">
                <a:latin typeface="Roboto Condensed Light"/>
                <a:cs typeface="Roboto Condensed Light"/>
              </a:rPr>
              <a:t>{{</a:t>
            </a:r>
            <a:r>
              <a:rPr dirty="0" sz="950" spc="350" b="0">
                <a:latin typeface="Roboto Condensed Light"/>
                <a:cs typeface="Roboto Condensed Light"/>
              </a:rPr>
              <a:t> </a:t>
            </a:r>
            <a:r>
              <a:rPr dirty="0" sz="950" spc="220" b="0">
                <a:latin typeface="Roboto Condensed Light"/>
                <a:cs typeface="Roboto Condensed Light"/>
              </a:rPr>
              <a:t>text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195" b="0">
                <a:latin typeface="Roboto Condensed Light"/>
                <a:cs typeface="Roboto Condensed Light"/>
              </a:rPr>
              <a:t>}}&lt;/p&gt;</a:t>
            </a:r>
            <a:endParaRPr sz="950">
              <a:latin typeface="Roboto Condensed Light"/>
              <a:cs typeface="Roboto Condensed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02004" y="868425"/>
            <a:ext cx="3719829" cy="574040"/>
          </a:xfrm>
          <a:prstGeom prst="rect">
            <a:avLst/>
          </a:prstGeom>
        </p:spPr>
        <p:txBody>
          <a:bodyPr wrap="square" lIns="0" tIns="50165" rIns="0" bIns="0" rtlCol="0" vert="horz">
            <a:spAutoFit/>
          </a:bodyPr>
          <a:lstStyle/>
          <a:p>
            <a:pPr marL="85725">
              <a:lnSpc>
                <a:spcPct val="100000"/>
              </a:lnSpc>
              <a:spcBef>
                <a:spcPts val="395"/>
              </a:spcBef>
            </a:pPr>
            <a:r>
              <a:rPr dirty="0" sz="950" spc="170" b="0">
                <a:latin typeface="Roboto Condensed Light"/>
                <a:cs typeface="Roboto Condensed Light"/>
              </a:rPr>
              <a:t>&lt;p&gt;&lt;strong&gt;Sentiment:&lt;/strong&gt;</a:t>
            </a:r>
            <a:r>
              <a:rPr dirty="0" sz="950" spc="420" b="0">
                <a:latin typeface="Roboto Condensed Light"/>
                <a:cs typeface="Roboto Condensed Light"/>
              </a:rPr>
              <a:t> </a:t>
            </a:r>
            <a:r>
              <a:rPr dirty="0" sz="950" spc="285" b="0">
                <a:latin typeface="Roboto Condensed Light"/>
                <a:cs typeface="Roboto Condensed Light"/>
              </a:rPr>
              <a:t>{{</a:t>
            </a:r>
            <a:r>
              <a:rPr dirty="0" sz="950" spc="420" b="0">
                <a:latin typeface="Roboto Condensed Light"/>
                <a:cs typeface="Roboto Condensed Light"/>
              </a:rPr>
              <a:t> </a:t>
            </a:r>
            <a:r>
              <a:rPr dirty="0" sz="950" spc="165" b="0">
                <a:latin typeface="Roboto Condensed Light"/>
                <a:cs typeface="Roboto Condensed Light"/>
              </a:rPr>
              <a:t>sentiment</a:t>
            </a:r>
            <a:r>
              <a:rPr dirty="0" sz="950" spc="425" b="0">
                <a:latin typeface="Roboto Condensed Light"/>
                <a:cs typeface="Roboto Condensed Light"/>
              </a:rPr>
              <a:t> </a:t>
            </a:r>
            <a:r>
              <a:rPr dirty="0" sz="950" spc="195" b="0">
                <a:latin typeface="Roboto Condensed Light"/>
                <a:cs typeface="Roboto Condensed Light"/>
              </a:rPr>
              <a:t>}}&lt;/p&gt;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140" b="0">
                <a:latin typeface="Roboto Condensed Light"/>
                <a:cs typeface="Roboto Condensed Light"/>
              </a:rPr>
              <a:t>&lt;/body&gt;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160" b="0">
                <a:latin typeface="Roboto Condensed Light"/>
                <a:cs typeface="Roboto Condensed Light"/>
              </a:rPr>
              <a:t>&lt;/html&gt;</a:t>
            </a:r>
            <a:endParaRPr sz="950">
              <a:latin typeface="Roboto Condensed Light"/>
              <a:cs typeface="Roboto Condensed 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902004" y="1807591"/>
            <a:ext cx="5828665" cy="26352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b="1">
                <a:latin typeface="Gill Sans MT"/>
                <a:cs typeface="Gill Sans MT"/>
              </a:rPr>
              <a:t>django_web_app/myapp/urls.py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800"/>
              </a:spcBef>
            </a:pPr>
            <a:endParaRPr sz="12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900" spc="-20" b="1">
                <a:latin typeface="Gill Sans MT"/>
                <a:cs typeface="Gill Sans MT"/>
              </a:rPr>
              <a:t>code</a:t>
            </a:r>
            <a:endParaRPr sz="900">
              <a:latin typeface="Gill Sans MT"/>
              <a:cs typeface="Gill Sans MT"/>
            </a:endParaRPr>
          </a:p>
          <a:p>
            <a:pPr marL="12700" marR="3777615">
              <a:lnSpc>
                <a:spcPct val="126299"/>
              </a:lnSpc>
              <a:spcBef>
                <a:spcPts val="560"/>
              </a:spcBef>
            </a:pPr>
            <a:r>
              <a:rPr dirty="0" sz="950" spc="145" b="0">
                <a:latin typeface="Roboto Condensed Light"/>
                <a:cs typeface="Roboto Condensed Light"/>
              </a:rPr>
              <a:t>from</a:t>
            </a:r>
            <a:r>
              <a:rPr dirty="0" sz="950" spc="350" b="0">
                <a:latin typeface="Roboto Condensed Light"/>
                <a:cs typeface="Roboto Condensed Light"/>
              </a:rPr>
              <a:t> </a:t>
            </a:r>
            <a:r>
              <a:rPr dirty="0" sz="950" spc="204" b="0">
                <a:latin typeface="Roboto Condensed Light"/>
                <a:cs typeface="Roboto Condensed Light"/>
              </a:rPr>
              <a:t>django.urls</a:t>
            </a:r>
            <a:r>
              <a:rPr dirty="0" sz="950" spc="350" b="0">
                <a:latin typeface="Roboto Condensed Light"/>
                <a:cs typeface="Roboto Condensed Light"/>
              </a:rPr>
              <a:t> </a:t>
            </a:r>
            <a:r>
              <a:rPr dirty="0" sz="950" spc="175" b="0">
                <a:latin typeface="Roboto Condensed Light"/>
                <a:cs typeface="Roboto Condensed Light"/>
              </a:rPr>
              <a:t>import</a:t>
            </a:r>
            <a:r>
              <a:rPr dirty="0" sz="950" spc="375" b="0">
                <a:latin typeface="Roboto Condensed Light"/>
                <a:cs typeface="Roboto Condensed Light"/>
              </a:rPr>
              <a:t> </a:t>
            </a:r>
            <a:r>
              <a:rPr dirty="0" sz="950" spc="140" b="0">
                <a:latin typeface="Roboto Condensed Light"/>
                <a:cs typeface="Roboto Condensed Light"/>
              </a:rPr>
              <a:t>path </a:t>
            </a:r>
            <a:r>
              <a:rPr dirty="0" sz="950" spc="145" b="0">
                <a:latin typeface="Roboto Condensed Light"/>
                <a:cs typeface="Roboto Condensed Light"/>
              </a:rPr>
              <a:t>from</a:t>
            </a:r>
            <a:r>
              <a:rPr dirty="0" sz="950" spc="355" b="0">
                <a:latin typeface="Roboto Condensed Light"/>
                <a:cs typeface="Roboto Condensed Light"/>
              </a:rPr>
              <a:t> </a:t>
            </a:r>
            <a:r>
              <a:rPr dirty="0" sz="950" spc="200" b="0">
                <a:latin typeface="Roboto Condensed Light"/>
                <a:cs typeface="Roboto Condensed Light"/>
              </a:rPr>
              <a:t>.views</a:t>
            </a:r>
            <a:r>
              <a:rPr dirty="0" sz="950" spc="380" b="0">
                <a:latin typeface="Roboto Condensed Light"/>
                <a:cs typeface="Roboto Condensed Light"/>
              </a:rPr>
              <a:t> </a:t>
            </a:r>
            <a:r>
              <a:rPr dirty="0" sz="950" spc="170" b="0">
                <a:latin typeface="Roboto Condensed Light"/>
                <a:cs typeface="Roboto Condensed Light"/>
              </a:rPr>
              <a:t>import</a:t>
            </a:r>
            <a:r>
              <a:rPr dirty="0" sz="950" spc="375" b="0">
                <a:latin typeface="Roboto Condensed Light"/>
                <a:cs typeface="Roboto Condensed Light"/>
              </a:rPr>
              <a:t> </a:t>
            </a:r>
            <a:r>
              <a:rPr dirty="0" sz="950" spc="170" b="0">
                <a:latin typeface="Roboto Condensed Light"/>
                <a:cs typeface="Roboto Condensed Light"/>
              </a:rPr>
              <a:t>index</a:t>
            </a:r>
            <a:endParaRPr sz="950">
              <a:latin typeface="Roboto Condensed Light"/>
              <a:cs typeface="Roboto Condensed Light"/>
            </a:endParaRPr>
          </a:p>
          <a:p>
            <a:pPr>
              <a:lnSpc>
                <a:spcPct val="100000"/>
              </a:lnSpc>
              <a:spcBef>
                <a:spcPts val="490"/>
              </a:spcBef>
            </a:pP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</a:pPr>
            <a:r>
              <a:rPr dirty="0" sz="950" spc="210" b="0">
                <a:latin typeface="Roboto Condensed Light"/>
                <a:cs typeface="Roboto Condensed Light"/>
              </a:rPr>
              <a:t>urlpatterns</a:t>
            </a:r>
            <a:r>
              <a:rPr dirty="0" sz="950" spc="390" b="0">
                <a:latin typeface="Roboto Condensed Light"/>
                <a:cs typeface="Roboto Condensed Light"/>
              </a:rPr>
              <a:t> </a:t>
            </a:r>
            <a:r>
              <a:rPr dirty="0" sz="950" spc="125" b="0">
                <a:latin typeface="Roboto Condensed Light"/>
                <a:cs typeface="Roboto Condensed Light"/>
              </a:rPr>
              <a:t>=</a:t>
            </a:r>
            <a:r>
              <a:rPr dirty="0" sz="950" spc="365" b="0">
                <a:latin typeface="Roboto Condensed Light"/>
                <a:cs typeface="Roboto Condensed Light"/>
              </a:rPr>
              <a:t> </a:t>
            </a:r>
            <a:r>
              <a:rPr dirty="0" sz="950" spc="310" b="0">
                <a:latin typeface="Roboto Condensed Light"/>
                <a:cs typeface="Roboto Condensed Light"/>
              </a:rPr>
              <a:t>[</a:t>
            </a:r>
            <a:endParaRPr sz="950">
              <a:latin typeface="Roboto Condensed Light"/>
              <a:cs typeface="Roboto Condensed Light"/>
            </a:endParaRPr>
          </a:p>
          <a:p>
            <a:pPr marL="85725">
              <a:lnSpc>
                <a:spcPct val="100000"/>
              </a:lnSpc>
              <a:spcBef>
                <a:spcPts val="300"/>
              </a:spcBef>
            </a:pPr>
            <a:r>
              <a:rPr dirty="0" sz="950" spc="270" b="0">
                <a:latin typeface="Roboto Condensed Light"/>
                <a:cs typeface="Roboto Condensed Light"/>
              </a:rPr>
              <a:t>path('',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220" b="0">
                <a:latin typeface="Roboto Condensed Light"/>
                <a:cs typeface="Roboto Condensed Light"/>
              </a:rPr>
              <a:t>index,</a:t>
            </a:r>
            <a:r>
              <a:rPr dirty="0" sz="950" spc="370" b="0">
                <a:latin typeface="Roboto Condensed Light"/>
                <a:cs typeface="Roboto Condensed Light"/>
              </a:rPr>
              <a:t> </a:t>
            </a:r>
            <a:r>
              <a:rPr dirty="0" sz="950" spc="190" b="0">
                <a:latin typeface="Roboto Condensed Light"/>
                <a:cs typeface="Roboto Condensed Light"/>
              </a:rPr>
              <a:t>name='index'),</a:t>
            </a: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950" spc="310" b="0">
                <a:latin typeface="Roboto Condensed Light"/>
                <a:cs typeface="Roboto Condensed Light"/>
              </a:rPr>
              <a:t>]</a:t>
            </a:r>
            <a:endParaRPr sz="950">
              <a:latin typeface="Roboto Condensed Light"/>
              <a:cs typeface="Roboto Condensed Light"/>
            </a:endParaRPr>
          </a:p>
          <a:p>
            <a:pPr>
              <a:lnSpc>
                <a:spcPct val="100000"/>
              </a:lnSpc>
              <a:spcBef>
                <a:spcPts val="790"/>
              </a:spcBef>
            </a:pPr>
            <a:endParaRPr sz="950">
              <a:latin typeface="Roboto Condensed Light"/>
              <a:cs typeface="Roboto Condensed Light"/>
            </a:endParaRPr>
          </a:p>
          <a:p>
            <a:pPr marL="12700">
              <a:lnSpc>
                <a:spcPct val="100000"/>
              </a:lnSpc>
            </a:pPr>
            <a:r>
              <a:rPr dirty="0" sz="1200" spc="-10" b="1">
                <a:latin typeface="Gill Sans MT"/>
                <a:cs typeface="Gill Sans MT"/>
              </a:rPr>
              <a:t>django_web_app/myapp/sentiment_analysis_model.py</a:t>
            </a:r>
            <a:endParaRPr sz="1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315"/>
              </a:spcBef>
            </a:pPr>
            <a:endParaRPr sz="12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dirty="0" sz="1200" spc="-125">
                <a:latin typeface="Noto Mono"/>
                <a:cs typeface="Noto Mono"/>
              </a:rPr>
              <a:t>Ensure</a:t>
            </a:r>
            <a:r>
              <a:rPr dirty="0" sz="1200" spc="-409">
                <a:latin typeface="Noto Mono"/>
                <a:cs typeface="Noto Mono"/>
              </a:rPr>
              <a:t> </a:t>
            </a:r>
            <a:r>
              <a:rPr dirty="0" sz="1200" spc="-210">
                <a:latin typeface="Noto Mono"/>
                <a:cs typeface="Noto Mono"/>
              </a:rPr>
              <a:t>that</a:t>
            </a:r>
            <a:r>
              <a:rPr dirty="0" sz="1200" spc="-405">
                <a:latin typeface="Noto Mono"/>
                <a:cs typeface="Noto Mono"/>
              </a:rPr>
              <a:t> </a:t>
            </a:r>
            <a:r>
              <a:rPr dirty="0" sz="1200" spc="-175">
                <a:latin typeface="Noto Mono"/>
                <a:cs typeface="Noto Mono"/>
              </a:rPr>
              <a:t>the</a:t>
            </a:r>
            <a:r>
              <a:rPr dirty="0" sz="1200" spc="-385">
                <a:latin typeface="Noto Mono"/>
                <a:cs typeface="Noto Mono"/>
              </a:rPr>
              <a:t> </a:t>
            </a:r>
            <a:r>
              <a:rPr dirty="0" sz="1200" spc="-135">
                <a:latin typeface="Noto Mono"/>
                <a:cs typeface="Noto Mono"/>
              </a:rPr>
              <a:t>necessary</a:t>
            </a:r>
            <a:r>
              <a:rPr dirty="0" sz="1200" spc="-385">
                <a:latin typeface="Noto Mono"/>
                <a:cs typeface="Noto Mono"/>
              </a:rPr>
              <a:t> </a:t>
            </a:r>
            <a:r>
              <a:rPr dirty="0" sz="1200" spc="-170">
                <a:latin typeface="Noto Mono"/>
                <a:cs typeface="Noto Mono"/>
              </a:rPr>
              <a:t>modifications</a:t>
            </a:r>
            <a:r>
              <a:rPr dirty="0" sz="1200" spc="-385">
                <a:latin typeface="Noto Mono"/>
                <a:cs typeface="Noto Mono"/>
              </a:rPr>
              <a:t> </a:t>
            </a:r>
            <a:r>
              <a:rPr dirty="0" sz="1200" spc="-175">
                <a:latin typeface="Noto Mono"/>
                <a:cs typeface="Noto Mono"/>
              </a:rPr>
              <a:t>are</a:t>
            </a:r>
            <a:r>
              <a:rPr dirty="0" sz="1200" spc="-380">
                <a:latin typeface="Noto Mono"/>
                <a:cs typeface="Noto Mono"/>
              </a:rPr>
              <a:t> </a:t>
            </a:r>
            <a:r>
              <a:rPr dirty="0" sz="1200">
                <a:latin typeface="Noto Mono"/>
                <a:cs typeface="Noto Mono"/>
              </a:rPr>
              <a:t>made</a:t>
            </a:r>
            <a:r>
              <a:rPr dirty="0" sz="1200" spc="-405">
                <a:latin typeface="Noto Mono"/>
                <a:cs typeface="Noto Mono"/>
              </a:rPr>
              <a:t> </a:t>
            </a:r>
            <a:r>
              <a:rPr dirty="0" sz="1200" spc="-200">
                <a:latin typeface="Noto Mono"/>
                <a:cs typeface="Noto Mono"/>
              </a:rPr>
              <a:t>to</a:t>
            </a:r>
            <a:r>
              <a:rPr dirty="0" sz="1200" spc="-355">
                <a:latin typeface="Noto Mono"/>
                <a:cs typeface="Noto Mono"/>
              </a:rPr>
              <a:t> </a:t>
            </a:r>
            <a:r>
              <a:rPr dirty="0" sz="1200" spc="-175">
                <a:latin typeface="Noto Mono"/>
                <a:cs typeface="Noto Mono"/>
              </a:rPr>
              <a:t>the</a:t>
            </a:r>
            <a:r>
              <a:rPr dirty="0" sz="1200" spc="-409">
                <a:latin typeface="Noto Mono"/>
                <a:cs typeface="Noto Mono"/>
              </a:rPr>
              <a:t> </a:t>
            </a:r>
            <a:r>
              <a:rPr dirty="0" sz="1200" spc="-114">
                <a:latin typeface="Noto Mono"/>
                <a:cs typeface="Noto Mono"/>
              </a:rPr>
              <a:t>Django</a:t>
            </a:r>
            <a:r>
              <a:rPr dirty="0" sz="1200" spc="-380">
                <a:latin typeface="Noto Mono"/>
                <a:cs typeface="Noto Mono"/>
              </a:rPr>
              <a:t> </a:t>
            </a:r>
            <a:r>
              <a:rPr dirty="0" sz="1200" spc="-70">
                <a:latin typeface="Noto Mono"/>
                <a:cs typeface="Noto Mono"/>
              </a:rPr>
              <a:t>app</a:t>
            </a:r>
            <a:r>
              <a:rPr dirty="0" sz="1200" spc="-375">
                <a:latin typeface="Noto Mono"/>
                <a:cs typeface="Noto Mono"/>
              </a:rPr>
              <a:t> </a:t>
            </a:r>
            <a:r>
              <a:rPr dirty="0" sz="1200" spc="-285">
                <a:latin typeface="Noto Mono"/>
                <a:cs typeface="Noto Mono"/>
              </a:rPr>
              <a:t>files</a:t>
            </a:r>
            <a:r>
              <a:rPr dirty="0" sz="1200" spc="-360">
                <a:latin typeface="Noto Mono"/>
                <a:cs typeface="Noto Mono"/>
              </a:rPr>
              <a:t> </a:t>
            </a:r>
            <a:r>
              <a:rPr dirty="0" sz="1200" spc="-170">
                <a:latin typeface="Noto Mono"/>
                <a:cs typeface="Noto Mono"/>
              </a:rPr>
              <a:t>accordingly.</a:t>
            </a:r>
            <a:endParaRPr sz="1200">
              <a:latin typeface="Noto Mono"/>
              <a:cs typeface="Noto Mon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2024-10-14T18:10:30Z</dcterms:created>
  <dcterms:modified xsi:type="dcterms:W3CDTF">2024-10-14T18:10:30Z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2024-10-11T00:00:00Z</vt:filetime>
  </property>
  <property fmtid="{D5CDD505-2E9C-101B-9397-08002B2CF9AE}" pid="3" name="Creator">
    <vt:lpwstr>Microsoft® Word 2016</vt:lpwstr>
  </property>
  <property fmtid="{D5CDD505-2E9C-101B-9397-08002B2CF9AE}" pid="4" name="LastSaved">
    <vt:filetime>2024-10-14T00:00:00Z</vt:filetime>
  </property>
  <property fmtid="{D5CDD505-2E9C-101B-9397-08002B2CF9AE}" pid="5" name="Producer">
    <vt:lpwstr>www.ilovepdf.com</vt:lpwstr>
  </property>
</Properties>
</file>